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y="6858000" cx="9144000"/>
  <p:notesSz cx="7102475" cy="10233025"/>
  <p:embeddedFontLst>
    <p:embeddedFont>
      <p:font typeface="Overlock"/>
      <p:regular r:id="rId58"/>
      <p:bold r:id="rId59"/>
      <p:italic r:id="rId60"/>
      <p:boldItalic r:id="rId61"/>
    </p:embeddedFont>
    <p:embeddedFont>
      <p:font typeface="Lato"/>
      <p:regular r:id="rId62"/>
      <p:bold r:id="rId63"/>
      <p:italic r:id="rId64"/>
      <p:boldItalic r:id="rId65"/>
    </p:embeddedFont>
    <p:embeddedFont>
      <p:font typeface="Century Gothic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7296">
          <p15:clr>
            <a:srgbClr val="A4A3A4"/>
          </p15:clr>
        </p15:guide>
        <p15:guide id="4" orient="horz" pos="4128">
          <p15:clr>
            <a:srgbClr val="A4A3A4"/>
          </p15:clr>
        </p15:guide>
        <p15:guide id="5" pos="2880">
          <p15:clr>
            <a:srgbClr val="A4A3A4"/>
          </p15:clr>
        </p15:guide>
        <p15:guide id="6" pos="5472">
          <p15:clr>
            <a:srgbClr val="A4A3A4"/>
          </p15:clr>
        </p15:guide>
      </p15:sldGuideLst>
    </p:ext>
    <p:ext uri="GoogleSlidesCustomDataVersion2">
      <go:slidesCustomData xmlns:go="http://customooxmlschemas.google.com/" r:id="rId70" roundtripDataSignature="AMtx7mg4Y4KetuxTIdtyKJwKn9MY1/6A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  <p:guide pos="7296"/>
        <p:guide pos="4128" orient="horz"/>
        <p:guide pos="2880"/>
        <p:guide pos="547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customschemas.google.com/relationships/presentationmetadata" Target="meta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Lato-regular.fntdata"/><Relationship Id="rId61" Type="http://schemas.openxmlformats.org/officeDocument/2006/relationships/font" Target="fonts/Overlock-boldItalic.fntdata"/><Relationship Id="rId20" Type="http://schemas.openxmlformats.org/officeDocument/2006/relationships/slide" Target="slides/slide15.xml"/><Relationship Id="rId64" Type="http://schemas.openxmlformats.org/officeDocument/2006/relationships/font" Target="fonts/Lato-italic.fntdata"/><Relationship Id="rId63" Type="http://schemas.openxmlformats.org/officeDocument/2006/relationships/font" Target="fonts/Lato-bold.fntdata"/><Relationship Id="rId22" Type="http://schemas.openxmlformats.org/officeDocument/2006/relationships/slide" Target="slides/slide17.xml"/><Relationship Id="rId66" Type="http://schemas.openxmlformats.org/officeDocument/2006/relationships/font" Target="fonts/CenturyGothic-regular.fntdata"/><Relationship Id="rId21" Type="http://schemas.openxmlformats.org/officeDocument/2006/relationships/slide" Target="slides/slide16.xml"/><Relationship Id="rId65" Type="http://schemas.openxmlformats.org/officeDocument/2006/relationships/font" Target="fonts/Lato-boldItalic.fntdata"/><Relationship Id="rId24" Type="http://schemas.openxmlformats.org/officeDocument/2006/relationships/slide" Target="slides/slide19.xml"/><Relationship Id="rId68" Type="http://schemas.openxmlformats.org/officeDocument/2006/relationships/font" Target="fonts/CenturyGothic-italic.fntdata"/><Relationship Id="rId23" Type="http://schemas.openxmlformats.org/officeDocument/2006/relationships/slide" Target="slides/slide18.xml"/><Relationship Id="rId67" Type="http://schemas.openxmlformats.org/officeDocument/2006/relationships/font" Target="fonts/CenturyGothic-bold.fntdata"/><Relationship Id="rId60" Type="http://schemas.openxmlformats.org/officeDocument/2006/relationships/font" Target="fonts/Overlock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CenturyGothic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Overlock-bold.fntdata"/><Relationship Id="rId14" Type="http://schemas.openxmlformats.org/officeDocument/2006/relationships/slide" Target="slides/slide9.xml"/><Relationship Id="rId58" Type="http://schemas.openxmlformats.org/officeDocument/2006/relationships/font" Target="fonts/Overlock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77739" cy="513428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023092" y="0"/>
            <a:ext cx="3077739" cy="513428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719598"/>
            <a:ext cx="3077739" cy="51342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023092" y="9719598"/>
            <a:ext cx="3077739" cy="51342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8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8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5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6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7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8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9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10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/>
              <a:t>The electrons in the </a:t>
            </a:r>
            <a:r>
              <a:rPr i="1" lang="en-US" sz="1200"/>
              <a:t>n</a:t>
            </a:r>
            <a:r>
              <a:rPr lang="en-US" sz="1200"/>
              <a:t>-type material migrate across the junction to the </a:t>
            </a:r>
            <a:r>
              <a:rPr i="1" lang="en-US" sz="1200"/>
              <a:t>p</a:t>
            </a:r>
            <a:r>
              <a:rPr lang="en-US" sz="1200"/>
              <a:t>-type material (electron flow).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000000"/>
                </a:solidFill>
              </a:rPr>
              <a:t>Electron migration results in a</a:t>
            </a:r>
            <a:r>
              <a:rPr lang="en-US" sz="1200">
                <a:solidFill>
                  <a:srgbClr val="E5F99D"/>
                </a:solidFill>
              </a:rPr>
              <a:t> </a:t>
            </a:r>
            <a:r>
              <a:rPr lang="en-US" sz="1200">
                <a:solidFill>
                  <a:srgbClr val="FFFF66"/>
                </a:solidFill>
              </a:rPr>
              <a:t>negative</a:t>
            </a:r>
            <a:r>
              <a:rPr lang="en-US" sz="1200">
                <a:solidFill>
                  <a:srgbClr val="E5F99D"/>
                </a:solidFill>
              </a:rPr>
              <a:t> </a:t>
            </a:r>
            <a:r>
              <a:rPr lang="en-US" sz="1200">
                <a:solidFill>
                  <a:srgbClr val="000000"/>
                </a:solidFill>
              </a:rPr>
              <a:t>charge on the </a:t>
            </a:r>
            <a:r>
              <a:rPr i="1" lang="en-US" sz="1200">
                <a:solidFill>
                  <a:srgbClr val="000000"/>
                </a:solidFill>
              </a:rPr>
              <a:t>p</a:t>
            </a:r>
            <a:r>
              <a:rPr lang="en-US" sz="1200">
                <a:solidFill>
                  <a:srgbClr val="000000"/>
                </a:solidFill>
              </a:rPr>
              <a:t>-type side of the junction and a</a:t>
            </a:r>
            <a:r>
              <a:rPr lang="en-US" sz="1200">
                <a:solidFill>
                  <a:srgbClr val="E5F99D"/>
                </a:solidFill>
              </a:rPr>
              <a:t> </a:t>
            </a:r>
            <a:r>
              <a:rPr lang="en-US" sz="1200">
                <a:solidFill>
                  <a:srgbClr val="FFFF66"/>
                </a:solidFill>
              </a:rPr>
              <a:t>positive</a:t>
            </a:r>
            <a:r>
              <a:rPr lang="en-US" sz="1200">
                <a:solidFill>
                  <a:srgbClr val="E5F99D"/>
                </a:solidFill>
              </a:rPr>
              <a:t> </a:t>
            </a:r>
            <a:r>
              <a:rPr lang="en-US" sz="1200">
                <a:solidFill>
                  <a:srgbClr val="000000"/>
                </a:solidFill>
              </a:rPr>
              <a:t>charge on the </a:t>
            </a:r>
            <a:r>
              <a:rPr i="1" lang="en-US" sz="1200">
                <a:solidFill>
                  <a:srgbClr val="000000"/>
                </a:solidFill>
              </a:rPr>
              <a:t>n</a:t>
            </a:r>
            <a:r>
              <a:rPr lang="en-US" sz="1200">
                <a:solidFill>
                  <a:srgbClr val="000000"/>
                </a:solidFill>
              </a:rPr>
              <a:t>-type side of the junction.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result is the formation of a depletion region around the junction</a:t>
            </a:r>
            <a:endParaRPr/>
          </a:p>
        </p:txBody>
      </p:sp>
      <p:sp>
        <p:nvSpPr>
          <p:cNvPr id="215" name="Google Shape;215;p10:notes"/>
          <p:cNvSpPr txBox="1"/>
          <p:nvPr>
            <p:ph idx="12" type="sldNum"/>
          </p:nvPr>
        </p:nvSpPr>
        <p:spPr>
          <a:xfrm>
            <a:off x="4023092" y="9719598"/>
            <a:ext cx="3077739" cy="51342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1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1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2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3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4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fb7452b05a_0_0:notes"/>
          <p:cNvSpPr txBox="1"/>
          <p:nvPr>
            <p:ph idx="1" type="body"/>
          </p:nvPr>
        </p:nvSpPr>
        <p:spPr>
          <a:xfrm>
            <a:off x="710248" y="4924643"/>
            <a:ext cx="5682000" cy="4029300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2fb7452b05a_0_0:notes"/>
          <p:cNvSpPr/>
          <p:nvPr>
            <p:ph idx="2" type="sldImg"/>
          </p:nvPr>
        </p:nvSpPr>
        <p:spPr>
          <a:xfrm>
            <a:off x="1249363" y="1279525"/>
            <a:ext cx="4603800" cy="345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5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5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6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6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7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7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8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8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9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9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0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1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1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2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2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3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3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4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4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fb7452b05a_0_10:notes"/>
          <p:cNvSpPr txBox="1"/>
          <p:nvPr>
            <p:ph idx="1" type="body"/>
          </p:nvPr>
        </p:nvSpPr>
        <p:spPr>
          <a:xfrm>
            <a:off x="710248" y="4924643"/>
            <a:ext cx="5682000" cy="4029300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2fb7452b05a_0_10:notes"/>
          <p:cNvSpPr/>
          <p:nvPr>
            <p:ph idx="2" type="sldImg"/>
          </p:nvPr>
        </p:nvSpPr>
        <p:spPr>
          <a:xfrm>
            <a:off x="1249363" y="1279525"/>
            <a:ext cx="4603800" cy="345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5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5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6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6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7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27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7:notes"/>
          <p:cNvSpPr txBox="1"/>
          <p:nvPr>
            <p:ph idx="12" type="sldNum"/>
          </p:nvPr>
        </p:nvSpPr>
        <p:spPr>
          <a:xfrm>
            <a:off x="4023092" y="9719598"/>
            <a:ext cx="3077739" cy="51342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8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8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9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9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0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0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1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1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2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2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3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3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4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4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fb7452b05a_0_16:notes"/>
          <p:cNvSpPr txBox="1"/>
          <p:nvPr>
            <p:ph idx="1" type="body"/>
          </p:nvPr>
        </p:nvSpPr>
        <p:spPr>
          <a:xfrm>
            <a:off x="710248" y="4924643"/>
            <a:ext cx="5682000" cy="4029300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2fb7452b05a_0_16:notes"/>
          <p:cNvSpPr/>
          <p:nvPr>
            <p:ph idx="2" type="sldImg"/>
          </p:nvPr>
        </p:nvSpPr>
        <p:spPr>
          <a:xfrm>
            <a:off x="1249363" y="1279525"/>
            <a:ext cx="4603800" cy="345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5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5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6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6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7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7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8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8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9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9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0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0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1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1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2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2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3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3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4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4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b7452b05a_0_21:notes"/>
          <p:cNvSpPr txBox="1"/>
          <p:nvPr>
            <p:ph idx="1" type="body"/>
          </p:nvPr>
        </p:nvSpPr>
        <p:spPr>
          <a:xfrm>
            <a:off x="710248" y="4924643"/>
            <a:ext cx="5682000" cy="4029300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2fb7452b05a_0_21:notes"/>
          <p:cNvSpPr/>
          <p:nvPr>
            <p:ph idx="2" type="sldImg"/>
          </p:nvPr>
        </p:nvSpPr>
        <p:spPr>
          <a:xfrm>
            <a:off x="1249363" y="1279525"/>
            <a:ext cx="4603800" cy="345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5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5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6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5" name="Google Shape;515;p46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a. Diode is broken or the connection is fail</a:t>
            </a:r>
            <a:endParaRPr/>
          </a:p>
        </p:txBody>
      </p:sp>
      <p:sp>
        <p:nvSpPr>
          <p:cNvPr id="516" name="Google Shape;516;p46:notes"/>
          <p:cNvSpPr txBox="1"/>
          <p:nvPr>
            <p:ph idx="12" type="sldNum"/>
          </p:nvPr>
        </p:nvSpPr>
        <p:spPr>
          <a:xfrm>
            <a:off x="4023092" y="9719598"/>
            <a:ext cx="3077739" cy="51342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7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7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1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:notes"/>
          <p:cNvSpPr txBox="1"/>
          <p:nvPr>
            <p:ph idx="12" type="sldNum"/>
          </p:nvPr>
        </p:nvSpPr>
        <p:spPr>
          <a:xfrm>
            <a:off x="4023092" y="9719598"/>
            <a:ext cx="3077739" cy="51342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3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4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5"/>
          <p:cNvSpPr/>
          <p:nvPr/>
        </p:nvSpPr>
        <p:spPr>
          <a:xfrm flipH="1" rot="10800000">
            <a:off x="5410184" y="3810004"/>
            <a:ext cx="3733819" cy="910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55"/>
          <p:cNvSpPr/>
          <p:nvPr/>
        </p:nvSpPr>
        <p:spPr>
          <a:xfrm flipH="1" rot="10800000">
            <a:off x="5410202" y="3897010"/>
            <a:ext cx="3733801" cy="192024"/>
          </a:xfrm>
          <a:prstGeom prst="rect">
            <a:avLst/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55"/>
          <p:cNvSpPr/>
          <p:nvPr/>
        </p:nvSpPr>
        <p:spPr>
          <a:xfrm flipH="1" rot="10800000">
            <a:off x="5410202" y="4115167"/>
            <a:ext cx="3733801" cy="9144"/>
          </a:xfrm>
          <a:prstGeom prst="rect">
            <a:avLst/>
          </a:prstGeom>
          <a:solidFill>
            <a:schemeClr val="accent2">
              <a:alpha val="6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55"/>
          <p:cNvSpPr/>
          <p:nvPr/>
        </p:nvSpPr>
        <p:spPr>
          <a:xfrm flipH="1" rot="10800000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55"/>
          <p:cNvSpPr/>
          <p:nvPr/>
        </p:nvSpPr>
        <p:spPr>
          <a:xfrm flipH="1" rot="10800000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55"/>
          <p:cNvSpPr/>
          <p:nvPr/>
        </p:nvSpPr>
        <p:spPr>
          <a:xfrm>
            <a:off x="5410200" y="3962400"/>
            <a:ext cx="3063240" cy="2743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55"/>
          <p:cNvSpPr/>
          <p:nvPr/>
        </p:nvSpPr>
        <p:spPr>
          <a:xfrm>
            <a:off x="7376507" y="4060983"/>
            <a:ext cx="1600200" cy="365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55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55"/>
          <p:cNvSpPr/>
          <p:nvPr/>
        </p:nvSpPr>
        <p:spPr>
          <a:xfrm>
            <a:off x="2" y="3675531"/>
            <a:ext cx="9144001" cy="1406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55"/>
          <p:cNvSpPr/>
          <p:nvPr/>
        </p:nvSpPr>
        <p:spPr>
          <a:xfrm flipH="1" rot="10800000">
            <a:off x="6414051" y="3643090"/>
            <a:ext cx="2729950" cy="248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55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55"/>
          <p:cNvSpPr txBox="1"/>
          <p:nvPr>
            <p:ph idx="1" type="subTitle"/>
          </p:nvPr>
        </p:nvSpPr>
        <p:spPr>
          <a:xfrm>
            <a:off x="449495" y="3889662"/>
            <a:ext cx="49530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3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1" name="Google Shape;41;p55"/>
          <p:cNvSpPr txBox="1"/>
          <p:nvPr>
            <p:ph type="ctrTitle"/>
          </p:nvPr>
        </p:nvSpPr>
        <p:spPr>
          <a:xfrm>
            <a:off x="426378" y="2401891"/>
            <a:ext cx="8458200" cy="10813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  <a:defRPr sz="4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4"/>
          <p:cNvSpPr txBox="1"/>
          <p:nvPr>
            <p:ph idx="10" type="dt"/>
          </p:nvPr>
        </p:nvSpPr>
        <p:spPr>
          <a:xfrm>
            <a:off x="6586536" y="612648"/>
            <a:ext cx="957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64"/>
          <p:cNvSpPr txBox="1"/>
          <p:nvPr>
            <p:ph idx="11" type="ftr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64"/>
          <p:cNvSpPr txBox="1"/>
          <p:nvPr>
            <p:ph idx="12" type="sldNum"/>
          </p:nvPr>
        </p:nvSpPr>
        <p:spPr>
          <a:xfrm>
            <a:off x="8174736" y="2272"/>
            <a:ext cx="762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" name="Google Shape;96;p64"/>
          <p:cNvSpPr txBox="1"/>
          <p:nvPr>
            <p:ph idx="1" type="body"/>
          </p:nvPr>
        </p:nvSpPr>
        <p:spPr>
          <a:xfrm rot="5400000">
            <a:off x="2409444" y="297180"/>
            <a:ext cx="432511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2pPr>
            <a:lvl3pPr indent="-342900" lvl="2" marL="1371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97" name="Google Shape;97;p64"/>
          <p:cNvSpPr txBox="1"/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5"/>
          <p:cNvSpPr txBox="1"/>
          <p:nvPr>
            <p:ph idx="10" type="dt"/>
          </p:nvPr>
        </p:nvSpPr>
        <p:spPr>
          <a:xfrm>
            <a:off x="6586536" y="612648"/>
            <a:ext cx="957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65"/>
          <p:cNvSpPr txBox="1"/>
          <p:nvPr>
            <p:ph idx="11" type="ftr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65"/>
          <p:cNvSpPr txBox="1"/>
          <p:nvPr>
            <p:ph idx="12" type="sldNum"/>
          </p:nvPr>
        </p:nvSpPr>
        <p:spPr>
          <a:xfrm>
            <a:off x="8174736" y="2272"/>
            <a:ext cx="762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" name="Google Shape;102;p65"/>
          <p:cNvSpPr txBox="1"/>
          <p:nvPr>
            <p:ph idx="1" type="body"/>
          </p:nvPr>
        </p:nvSpPr>
        <p:spPr>
          <a:xfrm rot="5400000">
            <a:off x="857250" y="742950"/>
            <a:ext cx="5448300" cy="6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2pPr>
            <a:lvl3pPr indent="-342900" lvl="2" marL="1371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103" name="Google Shape;103;p65"/>
          <p:cNvSpPr txBox="1"/>
          <p:nvPr>
            <p:ph type="title"/>
          </p:nvPr>
        </p:nvSpPr>
        <p:spPr>
          <a:xfrm rot="5400000">
            <a:off x="5010150" y="2914650"/>
            <a:ext cx="54483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6"/>
          <p:cNvSpPr txBox="1"/>
          <p:nvPr>
            <p:ph idx="1" type="body"/>
          </p:nvPr>
        </p:nvSpPr>
        <p:spPr>
          <a:xfrm>
            <a:off x="38529" y="1376737"/>
            <a:ext cx="9010221" cy="5197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3700" lvl="0" marL="45720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Char char="▪"/>
              <a:defRPr sz="26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indent="-368300" lvl="1" marL="914400" algn="just">
              <a:spcBef>
                <a:spcPts val="300"/>
              </a:spcBef>
              <a:spcAft>
                <a:spcPts val="0"/>
              </a:spcAft>
              <a:buSzPts val="2200"/>
              <a:buFont typeface="Noto Sans Symbols"/>
              <a:buChar char="▪"/>
              <a:defRPr sz="22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indent="-355600" lvl="2" marL="1371600" algn="l">
              <a:spcBef>
                <a:spcPts val="300"/>
              </a:spcBef>
              <a:spcAft>
                <a:spcPts val="0"/>
              </a:spcAft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indent="-368300" lvl="3" marL="1828800" algn="l">
              <a:spcBef>
                <a:spcPts val="300"/>
              </a:spcBef>
              <a:spcAft>
                <a:spcPts val="0"/>
              </a:spcAft>
              <a:buSzPts val="2200"/>
              <a:buChar char="●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spcBef>
                <a:spcPts val="30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44" name="Google Shape;44;p56"/>
          <p:cNvSpPr txBox="1"/>
          <p:nvPr>
            <p:ph type="title"/>
          </p:nvPr>
        </p:nvSpPr>
        <p:spPr>
          <a:xfrm>
            <a:off x="38529" y="475179"/>
            <a:ext cx="9010222" cy="798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 Rounded"/>
              <a:buNone/>
              <a:defRPr b="1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6"/>
          <p:cNvSpPr txBox="1"/>
          <p:nvPr/>
        </p:nvSpPr>
        <p:spPr>
          <a:xfrm>
            <a:off x="25687" y="19051"/>
            <a:ext cx="42627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CO2015 – EDC Spring 2017 – </a:t>
            </a:r>
            <a:r>
              <a:rPr b="1" i="0" lang="en-US" sz="1200" u="none" cap="none" strike="noStrike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Diode and Its Applications</a:t>
            </a:r>
            <a:endParaRPr b="1" i="0" sz="1200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" name="Google Shape;46;p56"/>
          <p:cNvSpPr txBox="1"/>
          <p:nvPr/>
        </p:nvSpPr>
        <p:spPr>
          <a:xfrm>
            <a:off x="8810625" y="6591300"/>
            <a:ext cx="3513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200">
                <a:solidFill>
                  <a:srgbClr val="4A7B2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1" sz="1200">
              <a:solidFill>
                <a:srgbClr val="4A7B2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7"/>
          <p:cNvSpPr txBox="1"/>
          <p:nvPr>
            <p:ph idx="10" type="dt"/>
          </p:nvPr>
        </p:nvSpPr>
        <p:spPr>
          <a:xfrm>
            <a:off x="6586536" y="612648"/>
            <a:ext cx="957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7"/>
          <p:cNvSpPr txBox="1"/>
          <p:nvPr>
            <p:ph idx="11" type="ftr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7"/>
          <p:cNvSpPr txBox="1"/>
          <p:nvPr>
            <p:ph idx="12" type="sldNum"/>
          </p:nvPr>
        </p:nvSpPr>
        <p:spPr>
          <a:xfrm>
            <a:off x="8174736" y="2272"/>
            <a:ext cx="762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" name="Google Shape;51;p57"/>
          <p:cNvSpPr txBox="1"/>
          <p:nvPr>
            <p:ph idx="1" type="body"/>
          </p:nvPr>
        </p:nvSpPr>
        <p:spPr>
          <a:xfrm>
            <a:off x="722313" y="3367088"/>
            <a:ext cx="7772400" cy="150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SzPts val="2100"/>
              <a:buNone/>
              <a:defRPr b="0" sz="2100">
                <a:solidFill>
                  <a:schemeClr val="dk2"/>
                </a:solidFill>
              </a:defRPr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342900" lvl="5" marL="27432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52" name="Google Shape;52;p57"/>
          <p:cNvSpPr txBox="1"/>
          <p:nvPr>
            <p:ph type="title"/>
          </p:nvPr>
        </p:nvSpPr>
        <p:spPr>
          <a:xfrm>
            <a:off x="722313" y="1981204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Calibri"/>
              <a:buNone/>
              <a:defRPr b="1" sz="430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8"/>
          <p:cNvSpPr txBox="1"/>
          <p:nvPr>
            <p:ph idx="10" type="dt"/>
          </p:nvPr>
        </p:nvSpPr>
        <p:spPr>
          <a:xfrm>
            <a:off x="6586536" y="612648"/>
            <a:ext cx="957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8"/>
          <p:cNvSpPr txBox="1"/>
          <p:nvPr>
            <p:ph idx="11" type="ftr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8"/>
          <p:cNvSpPr txBox="1"/>
          <p:nvPr>
            <p:ph idx="12" type="sldNum"/>
          </p:nvPr>
        </p:nvSpPr>
        <p:spPr>
          <a:xfrm>
            <a:off x="8174736" y="2272"/>
            <a:ext cx="762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58"/>
          <p:cNvSpPr txBox="1"/>
          <p:nvPr>
            <p:ph idx="1" type="body"/>
          </p:nvPr>
        </p:nvSpPr>
        <p:spPr>
          <a:xfrm>
            <a:off x="4648200" y="2249428"/>
            <a:ext cx="4038600" cy="4341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spcBef>
                <a:spcPts val="3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9250" lvl="1" marL="914400" algn="l">
              <a:spcBef>
                <a:spcPts val="300"/>
              </a:spcBef>
              <a:spcAft>
                <a:spcPts val="0"/>
              </a:spcAft>
              <a:buSzPts val="1900"/>
              <a:buChar char="▫"/>
              <a:defRPr sz="1900"/>
            </a:lvl2pPr>
            <a:lvl3pPr indent="-342900" lvl="2" marL="1371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3pPr>
            <a:lvl4pPr indent="-342900" lvl="3" marL="18288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5pPr>
            <a:lvl6pPr indent="-342900" lvl="5" marL="27432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58" name="Google Shape;58;p58"/>
          <p:cNvSpPr txBox="1"/>
          <p:nvPr>
            <p:ph idx="2" type="body"/>
          </p:nvPr>
        </p:nvSpPr>
        <p:spPr>
          <a:xfrm>
            <a:off x="457200" y="2249428"/>
            <a:ext cx="4038600" cy="4341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spcBef>
                <a:spcPts val="3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9250" lvl="1" marL="914400" algn="l">
              <a:spcBef>
                <a:spcPts val="300"/>
              </a:spcBef>
              <a:spcAft>
                <a:spcPts val="0"/>
              </a:spcAft>
              <a:buSzPts val="1900"/>
              <a:buChar char="▫"/>
              <a:defRPr sz="1900"/>
            </a:lvl2pPr>
            <a:lvl3pPr indent="-342900" lvl="2" marL="1371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3pPr>
            <a:lvl4pPr indent="-342900" lvl="3" marL="18288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5pPr>
            <a:lvl6pPr indent="-342900" lvl="5" marL="27432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59" name="Google Shape;59;p58"/>
          <p:cNvSpPr txBox="1"/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9"/>
          <p:cNvSpPr txBox="1"/>
          <p:nvPr>
            <p:ph idx="10" type="dt"/>
          </p:nvPr>
        </p:nvSpPr>
        <p:spPr>
          <a:xfrm>
            <a:off x="6586536" y="612648"/>
            <a:ext cx="957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59"/>
          <p:cNvSpPr txBox="1"/>
          <p:nvPr>
            <p:ph idx="12" type="sldNum"/>
          </p:nvPr>
        </p:nvSpPr>
        <p:spPr>
          <a:xfrm>
            <a:off x="8174736" y="2272"/>
            <a:ext cx="762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Google Shape;63;p59"/>
          <p:cNvSpPr txBox="1"/>
          <p:nvPr>
            <p:ph idx="11" type="ftr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59"/>
          <p:cNvSpPr txBox="1"/>
          <p:nvPr>
            <p:ph idx="1" type="body"/>
          </p:nvPr>
        </p:nvSpPr>
        <p:spPr>
          <a:xfrm>
            <a:off x="4718306" y="2708519"/>
            <a:ext cx="4041775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spcBef>
                <a:spcPts val="3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55600" lvl="1" marL="914400" algn="l">
              <a:spcBef>
                <a:spcPts val="30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42900" lvl="2" marL="1371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3pPr>
            <a:lvl4pPr indent="-330200" lvl="3" marL="1828800" algn="l"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5pPr>
            <a:lvl6pPr indent="-342900" lvl="5" marL="27432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65" name="Google Shape;65;p59"/>
          <p:cNvSpPr txBox="1"/>
          <p:nvPr>
            <p:ph idx="2" type="body"/>
          </p:nvPr>
        </p:nvSpPr>
        <p:spPr>
          <a:xfrm>
            <a:off x="4721227" y="2244970"/>
            <a:ext cx="4041775" cy="457200"/>
          </a:xfrm>
          <a:prstGeom prst="rect">
            <a:avLst/>
          </a:prstGeom>
          <a:solidFill>
            <a:srgbClr val="9ED47A">
              <a:alpha val="24705"/>
            </a:srgbClr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SzPts val="1900"/>
              <a:buNone/>
              <a:defRPr b="1" sz="1900">
                <a:solidFill>
                  <a:srgbClr val="414141"/>
                </a:solidFill>
              </a:defRPr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342900" lvl="5" marL="27432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66" name="Google Shape;66;p59"/>
          <p:cNvSpPr txBox="1"/>
          <p:nvPr>
            <p:ph idx="3" type="body"/>
          </p:nvPr>
        </p:nvSpPr>
        <p:spPr>
          <a:xfrm>
            <a:off x="381000" y="2708519"/>
            <a:ext cx="4041648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spcBef>
                <a:spcPts val="3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55600" lvl="1" marL="914400" algn="l">
              <a:spcBef>
                <a:spcPts val="30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42900" lvl="2" marL="1371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3pPr>
            <a:lvl4pPr indent="-330200" lvl="3" marL="1828800" algn="l"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5pPr>
            <a:lvl6pPr indent="-342900" lvl="5" marL="27432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67" name="Google Shape;67;p59"/>
          <p:cNvSpPr txBox="1"/>
          <p:nvPr>
            <p:ph idx="4" type="body"/>
          </p:nvPr>
        </p:nvSpPr>
        <p:spPr>
          <a:xfrm>
            <a:off x="381000" y="2244970"/>
            <a:ext cx="4041648" cy="457200"/>
          </a:xfrm>
          <a:prstGeom prst="rect">
            <a:avLst/>
          </a:prstGeom>
          <a:solidFill>
            <a:srgbClr val="9ED47A">
              <a:alpha val="24705"/>
            </a:srgbClr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SzPts val="1900"/>
              <a:buNone/>
              <a:defRPr b="1" sz="1900">
                <a:solidFill>
                  <a:srgbClr val="414141"/>
                </a:solidFill>
              </a:defRPr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342900" lvl="5" marL="27432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68" name="Google Shape;68;p59"/>
          <p:cNvSpPr txBox="1"/>
          <p:nvPr>
            <p:ph type="title"/>
          </p:nvPr>
        </p:nvSpPr>
        <p:spPr>
          <a:xfrm>
            <a:off x="381000" y="1143000"/>
            <a:ext cx="8382000" cy="1069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  <a:defRPr b="0" i="0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0"/>
          <p:cNvSpPr txBox="1"/>
          <p:nvPr>
            <p:ph idx="10" type="dt"/>
          </p:nvPr>
        </p:nvSpPr>
        <p:spPr>
          <a:xfrm>
            <a:off x="6583680" y="612648"/>
            <a:ext cx="957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60"/>
          <p:cNvSpPr txBox="1"/>
          <p:nvPr>
            <p:ph idx="11" type="ftr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60"/>
          <p:cNvSpPr txBox="1"/>
          <p:nvPr>
            <p:ph idx="12" type="sldNum"/>
          </p:nvPr>
        </p:nvSpPr>
        <p:spPr>
          <a:xfrm>
            <a:off x="8174736" y="2272"/>
            <a:ext cx="762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" name="Google Shape;73;p60"/>
          <p:cNvSpPr txBox="1"/>
          <p:nvPr>
            <p:ph type="title"/>
          </p:nvPr>
        </p:nvSpPr>
        <p:spPr>
          <a:xfrm>
            <a:off x="457200" y="1143000"/>
            <a:ext cx="8229600" cy="1069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1"/>
          <p:cNvSpPr txBox="1"/>
          <p:nvPr>
            <p:ph idx="10" type="dt"/>
          </p:nvPr>
        </p:nvSpPr>
        <p:spPr>
          <a:xfrm>
            <a:off x="6586536" y="612648"/>
            <a:ext cx="957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1"/>
          <p:cNvSpPr txBox="1"/>
          <p:nvPr>
            <p:ph idx="11" type="ftr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61"/>
          <p:cNvSpPr txBox="1"/>
          <p:nvPr>
            <p:ph idx="12" type="sldNum"/>
          </p:nvPr>
        </p:nvSpPr>
        <p:spPr>
          <a:xfrm>
            <a:off x="8174736" y="2272"/>
            <a:ext cx="762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2"/>
          <p:cNvSpPr txBox="1"/>
          <p:nvPr>
            <p:ph idx="10" type="dt"/>
          </p:nvPr>
        </p:nvSpPr>
        <p:spPr>
          <a:xfrm>
            <a:off x="6586536" y="612648"/>
            <a:ext cx="957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62"/>
          <p:cNvSpPr txBox="1"/>
          <p:nvPr>
            <p:ph idx="11" type="ftr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62"/>
          <p:cNvSpPr txBox="1"/>
          <p:nvPr>
            <p:ph idx="12" type="sldNum"/>
          </p:nvPr>
        </p:nvSpPr>
        <p:spPr>
          <a:xfrm>
            <a:off x="8174736" y="2272"/>
            <a:ext cx="762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62"/>
          <p:cNvSpPr txBox="1"/>
          <p:nvPr>
            <p:ph idx="1" type="body"/>
          </p:nvPr>
        </p:nvSpPr>
        <p:spPr>
          <a:xfrm>
            <a:off x="152400" y="776290"/>
            <a:ext cx="5102352" cy="5805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300"/>
              </a:spcBef>
              <a:spcAft>
                <a:spcPts val="0"/>
              </a:spcAft>
              <a:buSzPts val="3200"/>
              <a:buChar char="•"/>
              <a:defRPr sz="3200"/>
            </a:lvl1pPr>
            <a:lvl2pPr indent="-406400" lvl="1" marL="914400" algn="l">
              <a:spcBef>
                <a:spcPts val="300"/>
              </a:spcBef>
              <a:spcAft>
                <a:spcPts val="0"/>
              </a:spcAft>
              <a:buSzPts val="2800"/>
              <a:buChar char="▫"/>
              <a:defRPr sz="2800"/>
            </a:lvl2pPr>
            <a:lvl3pPr indent="-381000" lvl="2" marL="1371600" algn="l">
              <a:spcBef>
                <a:spcPts val="300"/>
              </a:spcBef>
              <a:spcAft>
                <a:spcPts val="0"/>
              </a:spcAft>
              <a:buSzPts val="2400"/>
              <a:buChar char="●"/>
              <a:defRPr sz="2400"/>
            </a:lvl3pPr>
            <a:lvl4pPr indent="-355600" lvl="3" marL="1828800" algn="l">
              <a:spcBef>
                <a:spcPts val="3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spcBef>
                <a:spcPts val="300"/>
              </a:spcBef>
              <a:spcAft>
                <a:spcPts val="0"/>
              </a:spcAft>
              <a:buSzPts val="2000"/>
              <a:buChar char="●"/>
              <a:defRPr sz="2000"/>
            </a:lvl5pPr>
            <a:lvl6pPr indent="-342900" lvl="5" marL="27432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83" name="Google Shape;83;p62"/>
          <p:cNvSpPr txBox="1"/>
          <p:nvPr>
            <p:ph idx="2" type="body"/>
          </p:nvPr>
        </p:nvSpPr>
        <p:spPr>
          <a:xfrm>
            <a:off x="5353496" y="2010730"/>
            <a:ext cx="3383280" cy="4580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5pPr>
            <a:lvl6pPr indent="-342900" lvl="5" marL="27432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84" name="Google Shape;84;p62"/>
          <p:cNvSpPr txBox="1"/>
          <p:nvPr>
            <p:ph type="title"/>
          </p:nvPr>
        </p:nvSpPr>
        <p:spPr>
          <a:xfrm>
            <a:off x="5353496" y="1101970"/>
            <a:ext cx="3383280" cy="8778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3"/>
          <p:cNvSpPr txBox="1"/>
          <p:nvPr>
            <p:ph idx="10" type="dt"/>
          </p:nvPr>
        </p:nvSpPr>
        <p:spPr>
          <a:xfrm>
            <a:off x="6586536" y="612648"/>
            <a:ext cx="957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63"/>
          <p:cNvSpPr txBox="1"/>
          <p:nvPr>
            <p:ph idx="11" type="ftr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63"/>
          <p:cNvSpPr txBox="1"/>
          <p:nvPr>
            <p:ph idx="12" type="sldNum"/>
          </p:nvPr>
        </p:nvSpPr>
        <p:spPr>
          <a:xfrm>
            <a:off x="8174736" y="2272"/>
            <a:ext cx="762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" name="Google Shape;89;p63"/>
          <p:cNvSpPr/>
          <p:nvPr>
            <p:ph idx="2" type="pic"/>
          </p:nvPr>
        </p:nvSpPr>
        <p:spPr>
          <a:xfrm>
            <a:off x="403671" y="1143000"/>
            <a:ext cx="4572000" cy="4572000"/>
          </a:xfrm>
          <a:prstGeom prst="rect">
            <a:avLst/>
          </a:prstGeom>
          <a:solidFill>
            <a:srgbClr val="EAEAEA"/>
          </a:solidFill>
          <a:ln cap="flat" cmpd="sng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tl" dir="4800000" dist="31750">
              <a:srgbClr val="000000">
                <a:alpha val="24705"/>
              </a:srgbClr>
            </a:outerShdw>
          </a:effectLst>
        </p:spPr>
      </p:sp>
      <p:sp>
        <p:nvSpPr>
          <p:cNvPr id="90" name="Google Shape;90;p63"/>
          <p:cNvSpPr txBox="1"/>
          <p:nvPr>
            <p:ph idx="1" type="body"/>
          </p:nvPr>
        </p:nvSpPr>
        <p:spPr>
          <a:xfrm>
            <a:off x="6088443" y="3274312"/>
            <a:ext cx="2590800" cy="2516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4570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verlock"/>
              <a:buNone/>
              <a:defRPr sz="13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SzPts val="1200"/>
              <a:buFont typeface="Overlock"/>
              <a:buNone/>
              <a:defRPr sz="12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SzPts val="1000"/>
              <a:buFont typeface="Overlock"/>
              <a:buNone/>
              <a:defRPr sz="1000"/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SzPts val="900"/>
              <a:buFont typeface="Overlock"/>
              <a:buNone/>
              <a:defRPr sz="900"/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SzPts val="900"/>
              <a:buFont typeface="Overlock"/>
              <a:buNone/>
              <a:defRPr sz="900"/>
            </a:lvl5pPr>
            <a:lvl6pPr indent="-342900" lvl="5" marL="27432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91" name="Google Shape;91;p63"/>
          <p:cNvSpPr txBox="1"/>
          <p:nvPr>
            <p:ph type="title"/>
          </p:nvPr>
        </p:nvSpPr>
        <p:spPr>
          <a:xfrm rot="-5400000">
            <a:off x="3393019" y="3156579"/>
            <a:ext cx="4681637" cy="5868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4"/>
          <p:cNvSpPr/>
          <p:nvPr/>
        </p:nvSpPr>
        <p:spPr>
          <a:xfrm>
            <a:off x="1" y="366822"/>
            <a:ext cx="9144000" cy="84407"/>
          </a:xfrm>
          <a:prstGeom prst="rect">
            <a:avLst/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54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54"/>
          <p:cNvSpPr/>
          <p:nvPr/>
        </p:nvSpPr>
        <p:spPr>
          <a:xfrm>
            <a:off x="2" y="308280"/>
            <a:ext cx="9144001" cy="914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54"/>
          <p:cNvSpPr/>
          <p:nvPr/>
        </p:nvSpPr>
        <p:spPr>
          <a:xfrm flipH="1" rot="10800000">
            <a:off x="5410184" y="360250"/>
            <a:ext cx="3733819" cy="910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54"/>
          <p:cNvSpPr/>
          <p:nvPr/>
        </p:nvSpPr>
        <p:spPr>
          <a:xfrm flipH="1" rot="10800000">
            <a:off x="5410202" y="440116"/>
            <a:ext cx="3733801" cy="180035"/>
          </a:xfrm>
          <a:prstGeom prst="rect">
            <a:avLst/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54"/>
          <p:cNvSpPr/>
          <p:nvPr/>
        </p:nvSpPr>
        <p:spPr>
          <a:xfrm>
            <a:off x="5407339" y="497504"/>
            <a:ext cx="3063240" cy="2743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54"/>
          <p:cNvSpPr/>
          <p:nvPr/>
        </p:nvSpPr>
        <p:spPr>
          <a:xfrm>
            <a:off x="7373646" y="588943"/>
            <a:ext cx="1600200" cy="365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54"/>
          <p:cNvSpPr/>
          <p:nvPr/>
        </p:nvSpPr>
        <p:spPr>
          <a:xfrm>
            <a:off x="9084967" y="-2001"/>
            <a:ext cx="57626" cy="621792"/>
          </a:xfrm>
          <a:prstGeom prst="rect">
            <a:avLst/>
          </a:prstGeom>
          <a:solidFill>
            <a:srgbClr val="FFFFFF">
              <a:alpha val="6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54"/>
          <p:cNvSpPr/>
          <p:nvPr/>
        </p:nvSpPr>
        <p:spPr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54"/>
          <p:cNvSpPr/>
          <p:nvPr/>
        </p:nvSpPr>
        <p:spPr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54"/>
          <p:cNvSpPr/>
          <p:nvPr/>
        </p:nvSpPr>
        <p:spPr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54"/>
          <p:cNvSpPr/>
          <p:nvPr/>
        </p:nvSpPr>
        <p:spPr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54"/>
          <p:cNvSpPr/>
          <p:nvPr/>
        </p:nvSpPr>
        <p:spPr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54"/>
          <p:cNvSpPr txBox="1"/>
          <p:nvPr>
            <p:ph idx="10" type="dt"/>
          </p:nvPr>
        </p:nvSpPr>
        <p:spPr>
          <a:xfrm>
            <a:off x="6586536" y="612648"/>
            <a:ext cx="957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54"/>
          <p:cNvSpPr txBox="1"/>
          <p:nvPr>
            <p:ph idx="11" type="ftr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54"/>
          <p:cNvSpPr txBox="1"/>
          <p:nvPr>
            <p:ph idx="12" type="sldNum"/>
          </p:nvPr>
        </p:nvSpPr>
        <p:spPr>
          <a:xfrm>
            <a:off x="8174736" y="2272"/>
            <a:ext cx="762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54"/>
          <p:cNvSpPr txBox="1"/>
          <p:nvPr>
            <p:ph idx="1" type="body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Georgia"/>
              <a:buChar char="•"/>
              <a:defRPr b="0" i="0" sz="2800" u="none" cap="none" strike="noStrik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defRPr>
            </a:lvl1pPr>
            <a:lvl2pPr indent="-3937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Georgia"/>
              <a:buChar char="▫"/>
              <a:defRPr b="0" i="0" sz="2600" u="none" cap="none" strike="noStrik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defRPr>
            </a:lvl2pPr>
            <a:lvl3pPr indent="-3810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defRPr>
            </a:lvl3pPr>
            <a:lvl4pPr indent="-3683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Char char="●"/>
              <a:defRPr b="0" i="0" sz="2200" u="none" cap="none" strike="noStrik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defRPr>
            </a:lvl4pPr>
            <a:lvl5pPr indent="-3556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defRPr>
            </a:lvl5pPr>
            <a:lvl6pPr indent="-34290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b="0" i="0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●"/>
              <a:defRPr b="0" i="0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54"/>
          <p:cNvSpPr txBox="1"/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  <a:defRPr b="0" i="0" sz="4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15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Relationship Id="rId4" Type="http://schemas.openxmlformats.org/officeDocument/2006/relationships/image" Target="../media/image96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Relationship Id="rId4" Type="http://schemas.openxmlformats.org/officeDocument/2006/relationships/image" Target="../media/image6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video/p-n-Juction-And-Diodes.mp4" TargetMode="External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jpg"/><Relationship Id="rId4" Type="http://schemas.openxmlformats.org/officeDocument/2006/relationships/image" Target="../media/image1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jpg"/><Relationship Id="rId4" Type="http://schemas.openxmlformats.org/officeDocument/2006/relationships/image" Target="../media/image2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gif"/><Relationship Id="rId4" Type="http://schemas.openxmlformats.org/officeDocument/2006/relationships/image" Target="../media/image74.gif"/><Relationship Id="rId5" Type="http://schemas.openxmlformats.org/officeDocument/2006/relationships/image" Target="../media/image3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Relationship Id="rId4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Relationship Id="rId4" Type="http://schemas.openxmlformats.org/officeDocument/2006/relationships/image" Target="../media/image36.png"/><Relationship Id="rId5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image" Target="../media/image43.png"/><Relationship Id="rId5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Relationship Id="rId4" Type="http://schemas.openxmlformats.org/officeDocument/2006/relationships/image" Target="../media/image47.png"/><Relationship Id="rId5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2.png"/><Relationship Id="rId4" Type="http://schemas.openxmlformats.org/officeDocument/2006/relationships/image" Target="../media/image55.png"/><Relationship Id="rId5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8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7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3.png"/><Relationship Id="rId4" Type="http://schemas.openxmlformats.org/officeDocument/2006/relationships/image" Target="../media/image63.jpg"/><Relationship Id="rId5" Type="http://schemas.openxmlformats.org/officeDocument/2006/relationships/image" Target="../media/image59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7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0.jpg"/><Relationship Id="rId4" Type="http://schemas.openxmlformats.org/officeDocument/2006/relationships/image" Target="../media/image5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0.png"/><Relationship Id="rId4" Type="http://schemas.openxmlformats.org/officeDocument/2006/relationships/image" Target="../media/image62.png"/><Relationship Id="rId5" Type="http://schemas.openxmlformats.org/officeDocument/2006/relationships/image" Target="../media/image5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4.png"/><Relationship Id="rId4" Type="http://schemas.openxmlformats.org/officeDocument/2006/relationships/image" Target="../media/image6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8.gif"/><Relationship Id="rId4" Type="http://schemas.openxmlformats.org/officeDocument/2006/relationships/image" Target="../media/image61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9.png"/><Relationship Id="rId4" Type="http://schemas.openxmlformats.org/officeDocument/2006/relationships/image" Target="../media/image76.png"/><Relationship Id="rId5" Type="http://schemas.openxmlformats.org/officeDocument/2006/relationships/image" Target="../media/image7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3.png"/><Relationship Id="rId4" Type="http://schemas.openxmlformats.org/officeDocument/2006/relationships/image" Target="../media/image79.png"/><Relationship Id="rId5" Type="http://schemas.openxmlformats.org/officeDocument/2006/relationships/image" Target="../media/image7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7.png"/><Relationship Id="rId4" Type="http://schemas.openxmlformats.org/officeDocument/2006/relationships/image" Target="../media/image83.png"/><Relationship Id="rId5" Type="http://schemas.openxmlformats.org/officeDocument/2006/relationships/image" Target="../media/image8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4.png"/><Relationship Id="rId4" Type="http://schemas.openxmlformats.org/officeDocument/2006/relationships/image" Target="../media/image88.jpg"/><Relationship Id="rId5" Type="http://schemas.openxmlformats.org/officeDocument/2006/relationships/image" Target="../media/image89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4.png"/><Relationship Id="rId4" Type="http://schemas.openxmlformats.org/officeDocument/2006/relationships/image" Target="../media/image78.png"/><Relationship Id="rId5" Type="http://schemas.openxmlformats.org/officeDocument/2006/relationships/image" Target="../media/image6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7.png"/><Relationship Id="rId4" Type="http://schemas.openxmlformats.org/officeDocument/2006/relationships/image" Target="../media/image9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gif"/><Relationship Id="rId4" Type="http://schemas.openxmlformats.org/officeDocument/2006/relationships/image" Target="../media/image4.gif"/><Relationship Id="rId5" Type="http://schemas.openxmlformats.org/officeDocument/2006/relationships/image" Target="../media/image7.gif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2.png"/><Relationship Id="rId4" Type="http://schemas.openxmlformats.org/officeDocument/2006/relationships/image" Target="../media/image9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Relationship Id="rId4" Type="http://schemas.openxmlformats.org/officeDocument/2006/relationships/image" Target="../media/image18.jpg"/><Relationship Id="rId5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8"/>
          <p:cNvSpPr txBox="1"/>
          <p:nvPr>
            <p:ph idx="1" type="body"/>
          </p:nvPr>
        </p:nvSpPr>
        <p:spPr>
          <a:xfrm>
            <a:off x="38529" y="1376738"/>
            <a:ext cx="9010221" cy="2759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26" lvl="0" marL="365751" rtl="0" algn="l"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Pull-up and Pull-down resistors are used to correctly bias the inputs of digital gates to </a:t>
            </a:r>
            <a:r>
              <a:rPr b="1" lang="en-US"/>
              <a:t>prevent them from floating</a:t>
            </a:r>
            <a:r>
              <a:rPr lang="en-US"/>
              <a:t> about randomly when there is no input condition</a:t>
            </a:r>
            <a:endParaRPr/>
          </a:p>
        </p:txBody>
      </p:sp>
      <p:sp>
        <p:nvSpPr>
          <p:cNvPr id="109" name="Google Shape;109;p48"/>
          <p:cNvSpPr txBox="1"/>
          <p:nvPr>
            <p:ph type="title"/>
          </p:nvPr>
        </p:nvSpPr>
        <p:spPr>
          <a:xfrm>
            <a:off x="38529" y="475179"/>
            <a:ext cx="9010222" cy="798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 Rounded"/>
              <a:buNone/>
            </a:pPr>
            <a:r>
              <a:rPr lang="en-US"/>
              <a:t>Pull Up and Pull Down Registor</a:t>
            </a:r>
            <a:endParaRPr/>
          </a:p>
        </p:txBody>
      </p:sp>
      <p:pic>
        <p:nvPicPr>
          <p:cNvPr descr="https://www.electronics-tutorials.ws/wp-content/uploads/2016/08/log63.gif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1539" y="3675781"/>
            <a:ext cx="3840954" cy="21721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gital circuit" id="111" name="Google Shape;111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4883" y="3987209"/>
            <a:ext cx="3965518" cy="17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"/>
          <p:cNvSpPr txBox="1"/>
          <p:nvPr>
            <p:ph idx="1" type="body"/>
          </p:nvPr>
        </p:nvSpPr>
        <p:spPr>
          <a:xfrm>
            <a:off x="38529" y="1376737"/>
            <a:ext cx="9010221" cy="5197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26" lvl="0" marL="365751" rtl="0" algn="l"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1954 the first silicon transistor was introduced</a:t>
            </a:r>
            <a:endParaRPr/>
          </a:p>
          <a:p>
            <a:pPr indent="-909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None/>
            </a:pPr>
            <a:r>
              <a:t/>
            </a:r>
            <a:endParaRPr>
              <a:latin typeface="Overlock"/>
              <a:ea typeface="Overlock"/>
              <a:cs typeface="Overlock"/>
              <a:sym typeface="Overlock"/>
            </a:endParaRPr>
          </a:p>
          <a:p>
            <a:pPr indent="-2560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Advantages</a:t>
            </a:r>
            <a:endParaRPr>
              <a:latin typeface="Overlock"/>
              <a:ea typeface="Overlock"/>
              <a:cs typeface="Overlock"/>
              <a:sym typeface="Overlock"/>
            </a:endParaRPr>
          </a:p>
          <a:p>
            <a:pPr indent="-342900" lvl="1" marL="754370" rtl="0" algn="just">
              <a:spcBef>
                <a:spcPts val="300"/>
              </a:spcBef>
              <a:spcAft>
                <a:spcPts val="0"/>
              </a:spcAft>
              <a:buSzPts val="2200"/>
              <a:buChar char="▪"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Less temperature sensitive</a:t>
            </a:r>
            <a:endParaRPr/>
          </a:p>
          <a:p>
            <a:pPr indent="-342900" lvl="1" marL="754370" rtl="0" algn="just">
              <a:spcBef>
                <a:spcPts val="300"/>
              </a:spcBef>
              <a:spcAft>
                <a:spcPts val="0"/>
              </a:spcAft>
              <a:buSzPts val="2200"/>
              <a:buChar char="▪"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The most abundant materials on earth</a:t>
            </a:r>
            <a:endParaRPr/>
          </a:p>
          <a:p>
            <a:pPr indent="-342900" lvl="1" marL="754370" rtl="0" algn="just">
              <a:spcBef>
                <a:spcPts val="300"/>
              </a:spcBef>
              <a:spcAft>
                <a:spcPts val="0"/>
              </a:spcAft>
              <a:buSzPts val="2200"/>
              <a:buChar char="▪"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High levels of purity</a:t>
            </a:r>
            <a:endParaRPr/>
          </a:p>
          <a:p>
            <a:pPr indent="-909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None/>
            </a:pPr>
            <a:r>
              <a:t/>
            </a:r>
            <a:endParaRPr>
              <a:latin typeface="Overlock"/>
              <a:ea typeface="Overlock"/>
              <a:cs typeface="Overlock"/>
              <a:sym typeface="Overlock"/>
            </a:endParaRPr>
          </a:p>
          <a:p>
            <a:pPr indent="-2560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Disadvantage</a:t>
            </a:r>
            <a:endParaRPr>
              <a:latin typeface="Overlock"/>
              <a:ea typeface="Overlock"/>
              <a:cs typeface="Overlock"/>
              <a:sym typeface="Overlock"/>
            </a:endParaRPr>
          </a:p>
          <a:p>
            <a:pPr indent="-342900" lvl="1" marL="754370" rtl="0" algn="just">
              <a:spcBef>
                <a:spcPts val="300"/>
              </a:spcBef>
              <a:spcAft>
                <a:spcPts val="0"/>
              </a:spcAft>
              <a:buSzPts val="2200"/>
              <a:buChar char="▪"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Sensitive to issues of speed.</a:t>
            </a:r>
            <a:endParaRPr/>
          </a:p>
          <a:p>
            <a:pPr indent="-909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182" name="Google Shape;182;p5"/>
          <p:cNvSpPr txBox="1"/>
          <p:nvPr>
            <p:ph type="title"/>
          </p:nvPr>
        </p:nvSpPr>
        <p:spPr>
          <a:xfrm>
            <a:off x="38529" y="475179"/>
            <a:ext cx="9010222" cy="798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 Rounded"/>
              <a:buNone/>
            </a:pPr>
            <a:r>
              <a:rPr lang="en-US"/>
              <a:t>Silicon (Si)</a:t>
            </a:r>
            <a:endParaRPr/>
          </a:p>
        </p:txBody>
      </p:sp>
      <p:pic>
        <p:nvPicPr>
          <p:cNvPr id="183" name="Google Shape;18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3479" y="3750795"/>
            <a:ext cx="2526261" cy="2526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"/>
          <p:cNvSpPr txBox="1"/>
          <p:nvPr>
            <p:ph idx="1" type="body"/>
          </p:nvPr>
        </p:nvSpPr>
        <p:spPr>
          <a:xfrm>
            <a:off x="38529" y="1376737"/>
            <a:ext cx="9010221" cy="5197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26" lvl="0" marL="365751" rtl="0" algn="just"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The first GaAs transistor in the early 1970s.</a:t>
            </a:r>
            <a:endParaRPr>
              <a:latin typeface="Overlock"/>
              <a:ea typeface="Overlock"/>
              <a:cs typeface="Overlock"/>
              <a:sym typeface="Overlock"/>
            </a:endParaRPr>
          </a:p>
          <a:p>
            <a:pPr indent="-90926" lvl="0" marL="365751" rtl="0" algn="just"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Overlock"/>
              <a:ea typeface="Overlock"/>
              <a:cs typeface="Overlock"/>
              <a:sym typeface="Overlock"/>
            </a:endParaRPr>
          </a:p>
          <a:p>
            <a:pPr indent="-256026" lvl="0" marL="365751" rtl="0" algn="just">
              <a:spcBef>
                <a:spcPts val="300"/>
              </a:spcBef>
              <a:spcAft>
                <a:spcPts val="0"/>
              </a:spcAft>
              <a:buSzPts val="2600"/>
              <a:buChar char="▪"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New transistor had speeds of operation up to five times that of Si.</a:t>
            </a:r>
            <a:endParaRPr/>
          </a:p>
          <a:p>
            <a:pPr indent="-90926" lvl="0" marL="365751" rtl="0" algn="just"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Overlock"/>
              <a:ea typeface="Overlock"/>
              <a:cs typeface="Overlock"/>
              <a:sym typeface="Overlock"/>
            </a:endParaRPr>
          </a:p>
          <a:p>
            <a:pPr indent="-256026" lvl="0" marL="365751" rtl="0" algn="just">
              <a:spcBef>
                <a:spcPts val="300"/>
              </a:spcBef>
              <a:spcAft>
                <a:spcPts val="0"/>
              </a:spcAft>
              <a:buSzPts val="2600"/>
              <a:buChar char="▪"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GaAs was more difficult to manufacture at high levels of purity, was more expensive.</a:t>
            </a:r>
            <a:endParaRPr>
              <a:latin typeface="Overlock"/>
              <a:ea typeface="Overlock"/>
              <a:cs typeface="Overlock"/>
              <a:sym typeface="Overlock"/>
            </a:endParaRPr>
          </a:p>
          <a:p>
            <a:pPr indent="-90926" lvl="0" marL="365751" rtl="0" algn="just"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Overlock"/>
              <a:ea typeface="Overlock"/>
              <a:cs typeface="Overlock"/>
              <a:sym typeface="Overlock"/>
            </a:endParaRPr>
          </a:p>
          <a:p>
            <a:pPr indent="-256026" lvl="0" marL="365751" rtl="0" algn="just">
              <a:spcBef>
                <a:spcPts val="300"/>
              </a:spcBef>
              <a:spcAft>
                <a:spcPts val="0"/>
              </a:spcAft>
              <a:buSzPts val="2600"/>
              <a:buChar char="▪"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Today, it is often used as the base material for new high-speed, very large scale integrated (VLSI) circuit designs.</a:t>
            </a:r>
            <a:endParaRPr/>
          </a:p>
        </p:txBody>
      </p:sp>
      <p:sp>
        <p:nvSpPr>
          <p:cNvPr id="189" name="Google Shape;189;p6"/>
          <p:cNvSpPr txBox="1"/>
          <p:nvPr>
            <p:ph type="title"/>
          </p:nvPr>
        </p:nvSpPr>
        <p:spPr>
          <a:xfrm>
            <a:off x="38529" y="475179"/>
            <a:ext cx="9010222" cy="798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 Rounded"/>
              <a:buNone/>
            </a:pPr>
            <a:r>
              <a:rPr lang="en-US"/>
              <a:t>Gallium Arsenide (GaAs)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rectifier" id="194" name="Google Shape;19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8750" y="4257572"/>
            <a:ext cx="3810000" cy="226695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7"/>
          <p:cNvSpPr txBox="1"/>
          <p:nvPr>
            <p:ph idx="1" type="body"/>
          </p:nvPr>
        </p:nvSpPr>
        <p:spPr>
          <a:xfrm>
            <a:off x="38529" y="1376737"/>
            <a:ext cx="9010221" cy="5197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26" lvl="0" marL="365751" rtl="0" algn="just"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The diode is the simples and most fundamental non-linear circuit element</a:t>
            </a:r>
            <a:endParaRPr/>
          </a:p>
          <a:p>
            <a:pPr indent="-90926" lvl="0" marL="365751" rtl="0" algn="just"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Overlock"/>
              <a:ea typeface="Overlock"/>
              <a:cs typeface="Overlock"/>
              <a:sym typeface="Overlock"/>
            </a:endParaRPr>
          </a:p>
          <a:p>
            <a:pPr indent="-256026" lvl="0" marL="365751" rtl="0" algn="just">
              <a:spcBef>
                <a:spcPts val="300"/>
              </a:spcBef>
              <a:spcAft>
                <a:spcPts val="0"/>
              </a:spcAft>
              <a:buSzPts val="2600"/>
              <a:buChar char="▪"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Like a resistor, it has two terminals</a:t>
            </a:r>
            <a:endParaRPr/>
          </a:p>
          <a:p>
            <a:pPr indent="-90926" lvl="0" marL="365751" rtl="0" algn="just"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Overlock"/>
              <a:ea typeface="Overlock"/>
              <a:cs typeface="Overlock"/>
              <a:sym typeface="Overlock"/>
            </a:endParaRPr>
          </a:p>
          <a:p>
            <a:pPr indent="-256026" lvl="0" marL="365751" rtl="0" algn="just">
              <a:spcBef>
                <a:spcPts val="300"/>
              </a:spcBef>
              <a:spcAft>
                <a:spcPts val="0"/>
              </a:spcAft>
              <a:buSzPts val="2600"/>
              <a:buChar char="▪"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Unlike a resistor, it has a non-linear current-voltage characteristics.</a:t>
            </a:r>
            <a:endParaRPr/>
          </a:p>
          <a:p>
            <a:pPr indent="-90926" lvl="0" marL="365751" rtl="0" algn="just"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Overlock"/>
              <a:ea typeface="Overlock"/>
              <a:cs typeface="Overlock"/>
              <a:sym typeface="Overlock"/>
            </a:endParaRPr>
          </a:p>
          <a:p>
            <a:pPr indent="-256026" lvl="0" marL="365751" rtl="0" algn="just">
              <a:spcBef>
                <a:spcPts val="300"/>
              </a:spcBef>
              <a:spcAft>
                <a:spcPts val="0"/>
              </a:spcAft>
              <a:buSzPts val="2600"/>
              <a:buChar char="▪"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Its use in rectifiers is </a:t>
            </a:r>
            <a:endParaRPr/>
          </a:p>
          <a:p>
            <a:pPr indent="0" lvl="0" marL="109725" rtl="0" algn="just"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   the most common application</a:t>
            </a:r>
            <a:endParaRPr/>
          </a:p>
          <a:p>
            <a:pPr indent="-90926" lvl="0" marL="365751" rtl="0" algn="just"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196" name="Google Shape;196;p7"/>
          <p:cNvSpPr txBox="1"/>
          <p:nvPr>
            <p:ph type="title"/>
          </p:nvPr>
        </p:nvSpPr>
        <p:spPr>
          <a:xfrm>
            <a:off x="38529" y="475179"/>
            <a:ext cx="9010222" cy="798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 Rounded"/>
              <a:buNone/>
            </a:pPr>
            <a:r>
              <a:rPr lang="en-US"/>
              <a:t>Diode</a:t>
            </a:r>
            <a:endParaRPr/>
          </a:p>
        </p:txBody>
      </p:sp>
      <p:pic>
        <p:nvPicPr>
          <p:cNvPr descr="fg01_0140b.jpg" id="197" name="Google Shape;19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3828" y="2213956"/>
            <a:ext cx="2097088" cy="1103313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8"/>
          <p:cNvSpPr txBox="1"/>
          <p:nvPr>
            <p:ph idx="1" type="body"/>
          </p:nvPr>
        </p:nvSpPr>
        <p:spPr>
          <a:xfrm>
            <a:off x="38529" y="1376737"/>
            <a:ext cx="9010221" cy="5197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26" lvl="0" marL="365751" rtl="0" algn="just"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Diode is an electric device which allows current to flow only in one direction.</a:t>
            </a:r>
            <a:endParaRPr/>
          </a:p>
          <a:p>
            <a:pPr indent="-90926" lvl="0" marL="365751" rtl="0" algn="just"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Overlock"/>
              <a:ea typeface="Overlock"/>
              <a:cs typeface="Overlock"/>
              <a:sym typeface="Overlock"/>
            </a:endParaRPr>
          </a:p>
          <a:p>
            <a:pPr indent="-90926" lvl="0" marL="365751" rtl="0" algn="just"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Overlock"/>
              <a:ea typeface="Overlock"/>
              <a:cs typeface="Overlock"/>
              <a:sym typeface="Overlock"/>
            </a:endParaRPr>
          </a:p>
          <a:p>
            <a:pPr indent="-90926" lvl="0" marL="365751" rtl="0" algn="just"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Overlock"/>
              <a:ea typeface="Overlock"/>
              <a:cs typeface="Overlock"/>
              <a:sym typeface="Overlock"/>
            </a:endParaRPr>
          </a:p>
          <a:p>
            <a:pPr indent="-256026" lvl="0" marL="365751" rtl="0" algn="just">
              <a:spcBef>
                <a:spcPts val="300"/>
              </a:spcBef>
              <a:spcAft>
                <a:spcPts val="0"/>
              </a:spcAft>
              <a:buSzPts val="2600"/>
              <a:buChar char="▪"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The voltage applied to the </a:t>
            </a:r>
            <a:r>
              <a:rPr lang="en-US">
                <a:latin typeface="Overlock"/>
                <a:ea typeface="Overlock"/>
                <a:cs typeface="Overlock"/>
                <a:sym typeface="Overlock"/>
              </a:rPr>
              <a:t>semiconductor</a:t>
            </a:r>
            <a:r>
              <a:rPr lang="en-US">
                <a:latin typeface="Overlock"/>
                <a:ea typeface="Overlock"/>
                <a:cs typeface="Overlock"/>
                <a:sym typeface="Overlock"/>
              </a:rPr>
              <a:t> diode is referred to as bias voltage</a:t>
            </a:r>
            <a:endParaRPr/>
          </a:p>
          <a:p>
            <a:pPr indent="-90926" lvl="0" marL="365751" rtl="0" algn="just"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Overlock"/>
              <a:ea typeface="Overlock"/>
              <a:cs typeface="Overlock"/>
              <a:sym typeface="Overlock"/>
            </a:endParaRPr>
          </a:p>
          <a:p>
            <a:pPr indent="-256026" lvl="0" marL="365751" rtl="0" algn="just">
              <a:spcBef>
                <a:spcPts val="300"/>
              </a:spcBef>
              <a:spcAft>
                <a:spcPts val="0"/>
              </a:spcAft>
              <a:buSzPts val="2600"/>
              <a:buChar char="▪"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There are two types of bias voltage</a:t>
            </a:r>
            <a:endParaRPr/>
          </a:p>
          <a:p>
            <a:pPr indent="-342900" lvl="1" marL="754370" rtl="0" algn="just">
              <a:spcBef>
                <a:spcPts val="300"/>
              </a:spcBef>
              <a:spcAft>
                <a:spcPts val="0"/>
              </a:spcAft>
              <a:buSzPts val="2200"/>
              <a:buChar char="▪"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Forward biased</a:t>
            </a:r>
            <a:endParaRPr/>
          </a:p>
          <a:p>
            <a:pPr indent="-342900" lvl="1" marL="754370" rtl="0" algn="just">
              <a:spcBef>
                <a:spcPts val="300"/>
              </a:spcBef>
              <a:spcAft>
                <a:spcPts val="0"/>
              </a:spcAft>
              <a:buSzPts val="2200"/>
              <a:buChar char="▪"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Reversed biased</a:t>
            </a:r>
            <a:endParaRPr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03" name="Google Shape;203;p8"/>
          <p:cNvSpPr txBox="1"/>
          <p:nvPr>
            <p:ph type="title"/>
          </p:nvPr>
        </p:nvSpPr>
        <p:spPr>
          <a:xfrm>
            <a:off x="38529" y="475179"/>
            <a:ext cx="9010222" cy="798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 Rounded"/>
              <a:buNone/>
            </a:pPr>
            <a:r>
              <a:rPr lang="en-US"/>
              <a:t>Diode</a:t>
            </a:r>
            <a:endParaRPr/>
          </a:p>
        </p:txBody>
      </p:sp>
      <p:pic>
        <p:nvPicPr>
          <p:cNvPr id="204" name="Google Shape;20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7672" y="4703462"/>
            <a:ext cx="2996394" cy="1965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7763" y="1863508"/>
            <a:ext cx="4356303" cy="1737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"/>
          <p:cNvSpPr txBox="1"/>
          <p:nvPr>
            <p:ph type="title"/>
          </p:nvPr>
        </p:nvSpPr>
        <p:spPr>
          <a:xfrm>
            <a:off x="190929" y="475179"/>
            <a:ext cx="90102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 Rounded"/>
              <a:buNone/>
            </a:pPr>
            <a:r>
              <a:rPr lang="en-US"/>
              <a:t>PN Junction and Diode</a:t>
            </a:r>
            <a:endParaRPr/>
          </a:p>
        </p:txBody>
      </p:sp>
      <p:pic>
        <p:nvPicPr>
          <p:cNvPr id="211" name="Google Shape;21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7709" l="0" r="0" t="9424"/>
          <a:stretch/>
        </p:blipFill>
        <p:spPr>
          <a:xfrm>
            <a:off x="619829" y="1819899"/>
            <a:ext cx="7848657" cy="4548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"/>
          <p:cNvSpPr txBox="1"/>
          <p:nvPr>
            <p:ph idx="1" type="body"/>
          </p:nvPr>
        </p:nvSpPr>
        <p:spPr>
          <a:xfrm>
            <a:off x="38529" y="1376737"/>
            <a:ext cx="9010221" cy="5197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26" lvl="0" marL="365751" rtl="0" algn="just"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One end of a silicon or germanium crystal can be doped as a p-type material and the other end as an n-type material.</a:t>
            </a:r>
            <a:endParaRPr/>
          </a:p>
          <a:p>
            <a:pPr indent="-256026" lvl="0" marL="365751" rtl="0" algn="just">
              <a:spcBef>
                <a:spcPts val="300"/>
              </a:spcBef>
              <a:spcAft>
                <a:spcPts val="0"/>
              </a:spcAft>
              <a:buSzPts val="2600"/>
              <a:buChar char="▪"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At the p-n junction, the excess conduction-band electrons on the n-type side are attracted to the valence-band holes on the p-type side.</a:t>
            </a:r>
            <a:endParaRPr/>
          </a:p>
          <a:p>
            <a:pPr indent="-90926" lvl="0" marL="365751" rtl="0" algn="just"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solidFill>
                <a:srgbClr val="0070C0"/>
              </a:solidFill>
            </a:endParaRPr>
          </a:p>
        </p:txBody>
      </p:sp>
      <p:sp>
        <p:nvSpPr>
          <p:cNvPr id="218" name="Google Shape;218;p10"/>
          <p:cNvSpPr txBox="1"/>
          <p:nvPr>
            <p:ph type="title"/>
          </p:nvPr>
        </p:nvSpPr>
        <p:spPr>
          <a:xfrm>
            <a:off x="38529" y="475179"/>
            <a:ext cx="9010222" cy="798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 Rounded"/>
              <a:buNone/>
            </a:pPr>
            <a:r>
              <a:rPr lang="en-US"/>
              <a:t>PN Junction and Diode</a:t>
            </a:r>
            <a:endParaRPr/>
          </a:p>
        </p:txBody>
      </p:sp>
      <p:pic>
        <p:nvPicPr>
          <p:cNvPr id="219" name="Google Shape;21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9006" y="4156460"/>
            <a:ext cx="4511040" cy="2618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4766" y="4482874"/>
            <a:ext cx="2996394" cy="1965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1"/>
          <p:cNvSpPr txBox="1"/>
          <p:nvPr>
            <p:ph idx="1" type="body"/>
          </p:nvPr>
        </p:nvSpPr>
        <p:spPr>
          <a:xfrm>
            <a:off x="38530" y="1376737"/>
            <a:ext cx="8604026" cy="5197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26" lvl="0" marL="365751" rtl="0" algn="l">
              <a:spcBef>
                <a:spcPts val="0"/>
              </a:spcBef>
              <a:spcAft>
                <a:spcPts val="0"/>
              </a:spcAft>
              <a:buSzPts val="2800"/>
              <a:buFont typeface="Noto Sans Symbols"/>
              <a:buChar char="▪"/>
            </a:pPr>
            <a:r>
              <a:rPr lang="en-US" sz="2800">
                <a:latin typeface="Overlock"/>
                <a:ea typeface="Overlock"/>
                <a:cs typeface="Overlock"/>
                <a:sym typeface="Overlock"/>
              </a:rPr>
              <a:t>No external voltage is applied: </a:t>
            </a:r>
            <a:r>
              <a:rPr i="1" lang="en-US" sz="2800">
                <a:latin typeface="Overlock"/>
                <a:ea typeface="Overlock"/>
                <a:cs typeface="Overlock"/>
                <a:sym typeface="Overlock"/>
              </a:rPr>
              <a:t>V</a:t>
            </a:r>
            <a:r>
              <a:rPr baseline="-25000" i="1" lang="en-US" sz="2800">
                <a:latin typeface="Overlock"/>
                <a:ea typeface="Overlock"/>
                <a:cs typeface="Overlock"/>
                <a:sym typeface="Overlock"/>
              </a:rPr>
              <a:t>D</a:t>
            </a:r>
            <a:r>
              <a:rPr lang="en-US" sz="2800">
                <a:latin typeface="Overlock"/>
                <a:ea typeface="Overlock"/>
                <a:cs typeface="Overlock"/>
                <a:sym typeface="Overlock"/>
              </a:rPr>
              <a:t> = 0 V </a:t>
            </a:r>
            <a:endParaRPr sz="2800">
              <a:latin typeface="Overlock"/>
              <a:ea typeface="Overlock"/>
              <a:cs typeface="Overlock"/>
              <a:sym typeface="Overlock"/>
            </a:endParaRPr>
          </a:p>
          <a:p>
            <a:pPr indent="-78226" lvl="0" marL="365751" rtl="0" algn="l">
              <a:spcBef>
                <a:spcPts val="300"/>
              </a:spcBef>
              <a:spcAft>
                <a:spcPts val="0"/>
              </a:spcAft>
              <a:buSzPts val="2800"/>
              <a:buFont typeface="Noto Sans Symbols"/>
              <a:buNone/>
            </a:pPr>
            <a:r>
              <a:t/>
            </a:r>
            <a:endParaRPr sz="2800">
              <a:latin typeface="Overlock"/>
              <a:ea typeface="Overlock"/>
              <a:cs typeface="Overlock"/>
              <a:sym typeface="Overlock"/>
            </a:endParaRPr>
          </a:p>
          <a:p>
            <a:pPr indent="-256026" lvl="0" marL="365751" rtl="0" algn="l">
              <a:spcBef>
                <a:spcPts val="300"/>
              </a:spcBef>
              <a:spcAft>
                <a:spcPts val="0"/>
              </a:spcAft>
              <a:buSzPts val="2800"/>
              <a:buFont typeface="Noto Sans Symbols"/>
              <a:buChar char="▪"/>
            </a:pPr>
            <a:r>
              <a:rPr lang="en-US" sz="2800">
                <a:latin typeface="Overlock"/>
                <a:ea typeface="Overlock"/>
                <a:cs typeface="Overlock"/>
                <a:sym typeface="Overlock"/>
              </a:rPr>
              <a:t>There is no diode current:  </a:t>
            </a:r>
            <a:r>
              <a:rPr i="1" lang="en-US" sz="2800">
                <a:latin typeface="Overlock"/>
                <a:ea typeface="Overlock"/>
                <a:cs typeface="Overlock"/>
                <a:sym typeface="Overlock"/>
              </a:rPr>
              <a:t>I</a:t>
            </a:r>
            <a:r>
              <a:rPr baseline="-25000" i="1" lang="en-US" sz="2800">
                <a:latin typeface="Overlock"/>
                <a:ea typeface="Overlock"/>
                <a:cs typeface="Overlock"/>
                <a:sym typeface="Overlock"/>
              </a:rPr>
              <a:t>D</a:t>
            </a:r>
            <a:r>
              <a:rPr lang="en-US" sz="2800">
                <a:latin typeface="Overlock"/>
                <a:ea typeface="Overlock"/>
                <a:cs typeface="Overlock"/>
                <a:sym typeface="Overlock"/>
              </a:rPr>
              <a:t> = 0 A</a:t>
            </a:r>
            <a:endParaRPr/>
          </a:p>
          <a:p>
            <a:pPr indent="-78226" lvl="0" marL="365751" rtl="0" algn="l">
              <a:spcBef>
                <a:spcPts val="300"/>
              </a:spcBef>
              <a:spcAft>
                <a:spcPts val="0"/>
              </a:spcAft>
              <a:buSzPts val="2800"/>
              <a:buFont typeface="Noto Sans Symbols"/>
              <a:buNone/>
            </a:pPr>
            <a:r>
              <a:t/>
            </a:r>
            <a:endParaRPr sz="2800">
              <a:latin typeface="Overlock"/>
              <a:ea typeface="Overlock"/>
              <a:cs typeface="Overlock"/>
              <a:sym typeface="Overlock"/>
            </a:endParaRPr>
          </a:p>
          <a:p>
            <a:pPr indent="-256026" lvl="0" marL="365751" rtl="0" algn="l">
              <a:spcBef>
                <a:spcPts val="300"/>
              </a:spcBef>
              <a:spcAft>
                <a:spcPts val="0"/>
              </a:spcAft>
              <a:buSzPts val="2800"/>
              <a:buFont typeface="Noto Sans Symbols"/>
              <a:buChar char="▪"/>
            </a:pPr>
            <a:r>
              <a:rPr lang="en-US" sz="2800">
                <a:latin typeface="Overlock"/>
                <a:ea typeface="Overlock"/>
                <a:cs typeface="Overlock"/>
                <a:sym typeface="Overlock"/>
              </a:rPr>
              <a:t>Only a modest depletion region exists</a:t>
            </a:r>
            <a:endParaRPr/>
          </a:p>
          <a:p>
            <a:pPr indent="-909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226" name="Google Shape;226;p11"/>
          <p:cNvSpPr txBox="1"/>
          <p:nvPr>
            <p:ph type="title"/>
          </p:nvPr>
        </p:nvSpPr>
        <p:spPr>
          <a:xfrm>
            <a:off x="38529" y="475179"/>
            <a:ext cx="9010222" cy="798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 Rounded"/>
              <a:buNone/>
            </a:pPr>
            <a:r>
              <a:rPr lang="en-US"/>
              <a:t>Diode – No Bias </a:t>
            </a:r>
            <a:endParaRPr/>
          </a:p>
        </p:txBody>
      </p:sp>
      <p:pic>
        <p:nvPicPr>
          <p:cNvPr descr="fg01_01200.jpg" id="227" name="Google Shape;22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5840" y="3994402"/>
            <a:ext cx="2895600" cy="2682875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2"/>
          <p:cNvSpPr txBox="1"/>
          <p:nvPr>
            <p:ph idx="1" type="body"/>
          </p:nvPr>
        </p:nvSpPr>
        <p:spPr>
          <a:xfrm>
            <a:off x="38529" y="1376737"/>
            <a:ext cx="4518723" cy="5197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56025" lvl="0" marL="365751" rtl="0" algn="just">
              <a:spcBef>
                <a:spcPts val="0"/>
              </a:spcBef>
              <a:spcAft>
                <a:spcPts val="0"/>
              </a:spcAft>
              <a:buSzPct val="100000"/>
              <a:buChar char="▪"/>
            </a:pPr>
            <a:r>
              <a:rPr lang="en-US" sz="2400">
                <a:latin typeface="Overlock"/>
                <a:ea typeface="Overlock"/>
                <a:cs typeface="Overlock"/>
                <a:sym typeface="Overlock"/>
              </a:rPr>
              <a:t>External voltage is applied across the </a:t>
            </a:r>
            <a:r>
              <a:rPr i="1" lang="en-US" sz="2400">
                <a:latin typeface="Overlock"/>
                <a:ea typeface="Overlock"/>
                <a:cs typeface="Overlock"/>
                <a:sym typeface="Overlock"/>
              </a:rPr>
              <a:t>p-n</a:t>
            </a:r>
            <a:r>
              <a:rPr lang="en-US" sz="2400">
                <a:latin typeface="Overlock"/>
                <a:ea typeface="Overlock"/>
                <a:cs typeface="Overlock"/>
                <a:sym typeface="Overlock"/>
              </a:rPr>
              <a:t> junction in the same polarity as the </a:t>
            </a:r>
            <a:r>
              <a:rPr i="1" lang="en-US" sz="2400">
                <a:latin typeface="Overlock"/>
                <a:ea typeface="Overlock"/>
                <a:cs typeface="Overlock"/>
                <a:sym typeface="Overlock"/>
              </a:rPr>
              <a:t>p</a:t>
            </a:r>
            <a:r>
              <a:rPr lang="en-US" sz="2400">
                <a:latin typeface="Overlock"/>
                <a:ea typeface="Overlock"/>
                <a:cs typeface="Overlock"/>
                <a:sym typeface="Overlock"/>
              </a:rPr>
              <a:t>- and </a:t>
            </a:r>
            <a:r>
              <a:rPr i="1" lang="en-US" sz="2400">
                <a:latin typeface="Overlock"/>
                <a:ea typeface="Overlock"/>
                <a:cs typeface="Overlock"/>
                <a:sym typeface="Overlock"/>
              </a:rPr>
              <a:t>n</a:t>
            </a:r>
            <a:r>
              <a:rPr lang="en-US" sz="2400">
                <a:latin typeface="Overlock"/>
                <a:ea typeface="Overlock"/>
                <a:cs typeface="Overlock"/>
                <a:sym typeface="Overlock"/>
              </a:rPr>
              <a:t>-type materials.</a:t>
            </a:r>
            <a:endParaRPr/>
          </a:p>
          <a:p>
            <a:pPr indent="-115055" lvl="0" marL="365751" rtl="0" algn="just">
              <a:spcBef>
                <a:spcPts val="3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2400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256025" lvl="0" marL="365751" rtl="0" algn="just">
              <a:spcBef>
                <a:spcPts val="300"/>
              </a:spcBef>
              <a:spcAft>
                <a:spcPts val="0"/>
              </a:spcAft>
              <a:buSzPct val="100000"/>
              <a:buChar char="▪"/>
            </a:pPr>
            <a:r>
              <a:rPr lang="en-US" sz="2400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The forward voltage causes the depletion region to narrow.</a:t>
            </a:r>
            <a:endParaRPr/>
          </a:p>
          <a:p>
            <a:pPr indent="-115055" lvl="0" marL="365751" rtl="0" algn="just">
              <a:spcBef>
                <a:spcPts val="3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2400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256025" lvl="0" marL="365751" rtl="0" algn="just">
              <a:spcBef>
                <a:spcPts val="300"/>
              </a:spcBef>
              <a:spcAft>
                <a:spcPts val="0"/>
              </a:spcAft>
              <a:buSzPct val="100000"/>
              <a:buChar char="▪"/>
            </a:pPr>
            <a:r>
              <a:rPr lang="en-US" sz="2400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The electrons and holes are pushed toward the </a:t>
            </a:r>
            <a:r>
              <a:rPr i="1" lang="en-US" sz="2400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p-n</a:t>
            </a:r>
            <a:r>
              <a:rPr lang="en-US" sz="2400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 junction.</a:t>
            </a:r>
            <a:endParaRPr/>
          </a:p>
          <a:p>
            <a:pPr indent="-115055" lvl="0" marL="365751" rtl="0" algn="just">
              <a:spcBef>
                <a:spcPts val="3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2400">
              <a:solidFill>
                <a:srgbClr val="FFFF66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256025" lvl="0" marL="365751" rtl="0" algn="just">
              <a:spcBef>
                <a:spcPts val="300"/>
              </a:spcBef>
              <a:spcAft>
                <a:spcPts val="0"/>
              </a:spcAft>
              <a:buSzPct val="100000"/>
              <a:buChar char="▪"/>
            </a:pPr>
            <a:r>
              <a:rPr lang="en-US" sz="2400">
                <a:solidFill>
                  <a:srgbClr val="0000FF"/>
                </a:solidFill>
                <a:latin typeface="Overlock"/>
                <a:ea typeface="Overlock"/>
                <a:cs typeface="Overlock"/>
                <a:sym typeface="Overlock"/>
              </a:rPr>
              <a:t>The electrons and holes have sufficient energy to cross the </a:t>
            </a:r>
            <a:r>
              <a:rPr i="1" lang="en-US" sz="2400">
                <a:solidFill>
                  <a:srgbClr val="0000FF"/>
                </a:solidFill>
                <a:latin typeface="Overlock"/>
                <a:ea typeface="Overlock"/>
                <a:cs typeface="Overlock"/>
                <a:sym typeface="Overlock"/>
              </a:rPr>
              <a:t>p-n</a:t>
            </a:r>
            <a:r>
              <a:rPr lang="en-US" sz="2400">
                <a:solidFill>
                  <a:srgbClr val="0000FF"/>
                </a:solidFill>
                <a:latin typeface="Overlock"/>
                <a:ea typeface="Overlock"/>
                <a:cs typeface="Overlock"/>
                <a:sym typeface="Overlock"/>
              </a:rPr>
              <a:t> junction</a:t>
            </a:r>
            <a:endParaRPr sz="2400">
              <a:solidFill>
                <a:srgbClr val="0000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115055" lvl="0" marL="365751" rtl="0" algn="just">
              <a:spcBef>
                <a:spcPts val="3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2400"/>
          </a:p>
          <a:p>
            <a:pPr indent="-115055" lvl="0" marL="365751" rtl="0" algn="just">
              <a:spcBef>
                <a:spcPts val="3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2400"/>
          </a:p>
        </p:txBody>
      </p:sp>
      <p:sp>
        <p:nvSpPr>
          <p:cNvPr id="233" name="Google Shape;233;p12"/>
          <p:cNvSpPr txBox="1"/>
          <p:nvPr>
            <p:ph type="title"/>
          </p:nvPr>
        </p:nvSpPr>
        <p:spPr>
          <a:xfrm>
            <a:off x="38529" y="475179"/>
            <a:ext cx="9010222" cy="798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 Rounded"/>
              <a:buNone/>
            </a:pPr>
            <a:r>
              <a:rPr lang="en-US"/>
              <a:t>Diode – Forward Bias</a:t>
            </a:r>
            <a:endParaRPr/>
          </a:p>
        </p:txBody>
      </p:sp>
      <p:pic>
        <p:nvPicPr>
          <p:cNvPr descr="fg01_0140a.jpg" id="234" name="Google Shape;23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4120" y="1397710"/>
            <a:ext cx="4297363" cy="302418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fg01_0140b.jpg" id="235" name="Google Shape;23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5124" y="4545611"/>
            <a:ext cx="2036761" cy="2210258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"/>
          <p:cNvSpPr txBox="1"/>
          <p:nvPr>
            <p:ph idx="1" type="body"/>
          </p:nvPr>
        </p:nvSpPr>
        <p:spPr>
          <a:xfrm>
            <a:off x="38529" y="1376737"/>
            <a:ext cx="4968900" cy="5197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56025" lvl="0" marL="365751" rtl="0" algn="just">
              <a:spcBef>
                <a:spcPts val="0"/>
              </a:spcBef>
              <a:spcAft>
                <a:spcPts val="0"/>
              </a:spcAft>
              <a:buSzPct val="100000"/>
              <a:buChar char="▪"/>
            </a:pPr>
            <a:r>
              <a:rPr lang="en-US" sz="2400">
                <a:latin typeface="Overlock"/>
                <a:ea typeface="Overlock"/>
                <a:cs typeface="Overlock"/>
                <a:sym typeface="Overlock"/>
              </a:rPr>
              <a:t>External voltage is applied across the </a:t>
            </a:r>
            <a:r>
              <a:rPr i="1" lang="en-US" sz="2400">
                <a:latin typeface="Overlock"/>
                <a:ea typeface="Overlock"/>
                <a:cs typeface="Overlock"/>
                <a:sym typeface="Overlock"/>
              </a:rPr>
              <a:t>p-n</a:t>
            </a:r>
            <a:r>
              <a:rPr lang="en-US" sz="2400">
                <a:latin typeface="Overlock"/>
                <a:ea typeface="Overlock"/>
                <a:cs typeface="Overlock"/>
                <a:sym typeface="Overlock"/>
              </a:rPr>
              <a:t> junction in the opposite polarity of the </a:t>
            </a:r>
            <a:r>
              <a:rPr i="1" lang="en-US" sz="2400">
                <a:latin typeface="Overlock"/>
                <a:ea typeface="Overlock"/>
                <a:cs typeface="Overlock"/>
                <a:sym typeface="Overlock"/>
              </a:rPr>
              <a:t>p</a:t>
            </a:r>
            <a:r>
              <a:rPr lang="en-US" sz="2400">
                <a:latin typeface="Overlock"/>
                <a:ea typeface="Overlock"/>
                <a:cs typeface="Overlock"/>
                <a:sym typeface="Overlock"/>
              </a:rPr>
              <a:t>- and </a:t>
            </a:r>
            <a:r>
              <a:rPr i="1" lang="en-US" sz="2400">
                <a:latin typeface="Overlock"/>
                <a:ea typeface="Overlock"/>
                <a:cs typeface="Overlock"/>
                <a:sym typeface="Overlock"/>
              </a:rPr>
              <a:t>n</a:t>
            </a:r>
            <a:r>
              <a:rPr lang="en-US" sz="2400">
                <a:latin typeface="Overlock"/>
                <a:ea typeface="Overlock"/>
                <a:cs typeface="Overlock"/>
                <a:sym typeface="Overlock"/>
              </a:rPr>
              <a:t>-type materials.</a:t>
            </a:r>
            <a:endParaRPr/>
          </a:p>
          <a:p>
            <a:pPr indent="-115055" lvl="0" marL="365751" rtl="0" algn="just">
              <a:spcBef>
                <a:spcPts val="3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2400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256025" lvl="0" marL="365751" rtl="0" algn="just">
              <a:spcBef>
                <a:spcPts val="300"/>
              </a:spcBef>
              <a:spcAft>
                <a:spcPts val="0"/>
              </a:spcAft>
              <a:buSzPct val="100000"/>
              <a:buChar char="▪"/>
            </a:pPr>
            <a:r>
              <a:rPr lang="en-US" sz="2400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The reverse voltage causes the depletion region to widen.</a:t>
            </a:r>
            <a:endParaRPr/>
          </a:p>
          <a:p>
            <a:pPr indent="-115055" lvl="0" marL="365751" rtl="0" algn="just">
              <a:spcBef>
                <a:spcPts val="3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2400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256025" lvl="0" marL="365751" rtl="0" algn="just">
              <a:spcBef>
                <a:spcPts val="300"/>
              </a:spcBef>
              <a:spcAft>
                <a:spcPts val="0"/>
              </a:spcAft>
              <a:buSzPct val="100000"/>
              <a:buChar char="▪"/>
            </a:pPr>
            <a:r>
              <a:rPr lang="en-US" sz="2400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The electrons in the </a:t>
            </a:r>
            <a:r>
              <a:rPr i="1" lang="en-US" sz="2400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n</a:t>
            </a:r>
            <a:r>
              <a:rPr lang="en-US" sz="2400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-type material are attracted toward the positive terminal of the voltage source.</a:t>
            </a:r>
            <a:endParaRPr/>
          </a:p>
          <a:p>
            <a:pPr indent="-115055" lvl="0" marL="365751" rtl="0" algn="just">
              <a:spcBef>
                <a:spcPts val="3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2400">
              <a:solidFill>
                <a:srgbClr val="FFFF66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256025" lvl="0" marL="365751" rtl="0" algn="just">
              <a:spcBef>
                <a:spcPts val="300"/>
              </a:spcBef>
              <a:spcAft>
                <a:spcPts val="0"/>
              </a:spcAft>
              <a:buSzPct val="100000"/>
              <a:buChar char="▪"/>
            </a:pPr>
            <a:r>
              <a:rPr lang="en-US" sz="2400">
                <a:solidFill>
                  <a:srgbClr val="0000FF"/>
                </a:solidFill>
                <a:latin typeface="Overlock"/>
                <a:ea typeface="Overlock"/>
                <a:cs typeface="Overlock"/>
                <a:sym typeface="Overlock"/>
              </a:rPr>
              <a:t>The holes in the </a:t>
            </a:r>
            <a:r>
              <a:rPr i="1" lang="en-US" sz="2400">
                <a:solidFill>
                  <a:srgbClr val="0000FF"/>
                </a:solidFill>
                <a:latin typeface="Overlock"/>
                <a:ea typeface="Overlock"/>
                <a:cs typeface="Overlock"/>
                <a:sym typeface="Overlock"/>
              </a:rPr>
              <a:t>p</a:t>
            </a:r>
            <a:r>
              <a:rPr lang="en-US" sz="2400">
                <a:solidFill>
                  <a:srgbClr val="0000FF"/>
                </a:solidFill>
                <a:latin typeface="Overlock"/>
                <a:ea typeface="Overlock"/>
                <a:cs typeface="Overlock"/>
                <a:sym typeface="Overlock"/>
              </a:rPr>
              <a:t>-type material are attracted toward the negative terminal of the voltage source.</a:t>
            </a:r>
            <a:endParaRPr sz="2400">
              <a:solidFill>
                <a:srgbClr val="0000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115055" lvl="0" marL="365751" rtl="0" algn="just">
              <a:spcBef>
                <a:spcPts val="3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2400">
              <a:solidFill>
                <a:srgbClr val="0000FF"/>
              </a:solidFill>
            </a:endParaRPr>
          </a:p>
          <a:p>
            <a:pPr indent="-115055" lvl="0" marL="365751" rtl="0" algn="just">
              <a:spcBef>
                <a:spcPts val="3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2400"/>
          </a:p>
          <a:p>
            <a:pPr indent="-115055" lvl="0" marL="365751" rtl="0" algn="just">
              <a:spcBef>
                <a:spcPts val="3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2400"/>
          </a:p>
        </p:txBody>
      </p:sp>
      <p:sp>
        <p:nvSpPr>
          <p:cNvPr id="241" name="Google Shape;241;p13"/>
          <p:cNvSpPr txBox="1"/>
          <p:nvPr>
            <p:ph type="title"/>
          </p:nvPr>
        </p:nvSpPr>
        <p:spPr>
          <a:xfrm>
            <a:off x="38529" y="475179"/>
            <a:ext cx="9010222" cy="798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 Rounded"/>
              <a:buNone/>
            </a:pPr>
            <a:r>
              <a:rPr lang="en-US"/>
              <a:t>Diode – Reverse Bias</a:t>
            </a:r>
            <a:endParaRPr/>
          </a:p>
        </p:txBody>
      </p:sp>
      <p:pic>
        <p:nvPicPr>
          <p:cNvPr descr="fg01_01300.jpg" id="242" name="Google Shape;24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8494" y="1376737"/>
            <a:ext cx="3690257" cy="3000602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fg01_01300.jpg" id="243" name="Google Shape;24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5485" y="4576526"/>
            <a:ext cx="2002972" cy="2081721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4"/>
          <p:cNvSpPr txBox="1"/>
          <p:nvPr>
            <p:ph type="title"/>
          </p:nvPr>
        </p:nvSpPr>
        <p:spPr>
          <a:xfrm>
            <a:off x="38529" y="475179"/>
            <a:ext cx="9010222" cy="798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 Rounded"/>
              <a:buNone/>
            </a:pPr>
            <a:r>
              <a:rPr lang="en-US"/>
              <a:t>Diode Equivalent Circuit</a:t>
            </a:r>
            <a:endParaRPr/>
          </a:p>
        </p:txBody>
      </p:sp>
      <p:pic>
        <p:nvPicPr>
          <p:cNvPr id="249" name="Google Shape;24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179" y="2231572"/>
            <a:ext cx="7813292" cy="2783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fb7452b05a_0_0"/>
          <p:cNvSpPr txBox="1"/>
          <p:nvPr>
            <p:ph idx="1" type="body"/>
          </p:nvPr>
        </p:nvSpPr>
        <p:spPr>
          <a:xfrm>
            <a:off x="3923415" y="1376737"/>
            <a:ext cx="4806000" cy="23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25" lvl="0" marL="365751" rtl="0" algn="l"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TTL 74LSxxx series:</a:t>
            </a:r>
            <a:endParaRPr/>
          </a:p>
          <a:p>
            <a:pPr indent="-342900" lvl="1" marL="754369" rtl="0" algn="just">
              <a:spcBef>
                <a:spcPts val="300"/>
              </a:spcBef>
              <a:spcAft>
                <a:spcPts val="0"/>
              </a:spcAft>
              <a:buSzPts val="2200"/>
              <a:buChar char="▪"/>
            </a:pPr>
            <a:r>
              <a:rPr lang="en-US"/>
              <a:t>Input high: V</a:t>
            </a:r>
            <a:r>
              <a:rPr baseline="-25000" lang="en-US"/>
              <a:t>IH(min)</a:t>
            </a:r>
            <a:r>
              <a:rPr lang="en-US"/>
              <a:t> = 2.0V, I</a:t>
            </a:r>
            <a:r>
              <a:rPr baseline="-25000" lang="en-US"/>
              <a:t>IH(max)</a:t>
            </a:r>
            <a:r>
              <a:rPr lang="en-US"/>
              <a:t>= 20µA</a:t>
            </a:r>
            <a:endParaRPr/>
          </a:p>
          <a:p>
            <a:pPr indent="-342900" lvl="1" marL="754369" rtl="0" algn="just">
              <a:spcBef>
                <a:spcPts val="300"/>
              </a:spcBef>
              <a:spcAft>
                <a:spcPts val="0"/>
              </a:spcAft>
              <a:buSzPts val="2200"/>
              <a:buChar char="▪"/>
            </a:pPr>
            <a:r>
              <a:rPr lang="en-US"/>
              <a:t>Input low: V</a:t>
            </a:r>
            <a:r>
              <a:rPr baseline="-25000" lang="en-US"/>
              <a:t>IL(max)</a:t>
            </a:r>
            <a:r>
              <a:rPr lang="en-US"/>
              <a:t> = 0.8V, I</a:t>
            </a:r>
            <a:r>
              <a:rPr baseline="-25000" lang="en-US"/>
              <a:t>IL(max)</a:t>
            </a:r>
            <a:r>
              <a:rPr lang="en-US"/>
              <a:t>= 0.4mA</a:t>
            </a:r>
            <a:endParaRPr/>
          </a:p>
          <a:p>
            <a:pPr indent="-203200" lvl="1" marL="754369" rtl="0" algn="just">
              <a:spcBef>
                <a:spcPts val="3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</p:txBody>
      </p:sp>
      <p:sp>
        <p:nvSpPr>
          <p:cNvPr id="117" name="Google Shape;117;g2fb7452b05a_0_0"/>
          <p:cNvSpPr txBox="1"/>
          <p:nvPr>
            <p:ph type="title"/>
          </p:nvPr>
        </p:nvSpPr>
        <p:spPr>
          <a:xfrm>
            <a:off x="38529" y="475179"/>
            <a:ext cx="90102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 Rounded"/>
              <a:buNone/>
            </a:pPr>
            <a:r>
              <a:rPr lang="en-US"/>
              <a:t>Calculating Pull-Up Resistor Value</a:t>
            </a:r>
            <a:endParaRPr/>
          </a:p>
        </p:txBody>
      </p:sp>
      <p:pic>
        <p:nvPicPr>
          <p:cNvPr descr="74ls logic level" id="118" name="Google Shape;118;g2fb7452b05a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555" y="1874292"/>
            <a:ext cx="3000102" cy="33220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ngle gate pull-up resistor value" id="119" name="Google Shape;119;g2fb7452b05a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5311" y="4008474"/>
            <a:ext cx="4810125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2fb7452b05a_0_0"/>
          <p:cNvSpPr/>
          <p:nvPr/>
        </p:nvSpPr>
        <p:spPr>
          <a:xfrm>
            <a:off x="3593963" y="3455253"/>
            <a:ext cx="395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04041"/>
                </a:solidFill>
                <a:latin typeface="Lato"/>
                <a:ea typeface="Lato"/>
                <a:cs typeface="Lato"/>
                <a:sym typeface="Lato"/>
              </a:rPr>
              <a:t>Single Gate Pull-up Resistor Value</a:t>
            </a:r>
            <a:endParaRPr b="1" i="0" sz="1800">
              <a:solidFill>
                <a:srgbClr val="40404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g2fb7452b05a_0_0"/>
          <p:cNvSpPr/>
          <p:nvPr/>
        </p:nvSpPr>
        <p:spPr>
          <a:xfrm>
            <a:off x="3593963" y="4840063"/>
            <a:ext cx="5320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04041"/>
                </a:solidFill>
                <a:latin typeface="Lato"/>
                <a:ea typeface="Lato"/>
                <a:cs typeface="Lato"/>
                <a:sym typeface="Lato"/>
              </a:rPr>
              <a:t>Multiple Gate Pull-up Resistor Value (10 inputs)</a:t>
            </a:r>
            <a:endParaRPr b="1" sz="1800">
              <a:solidFill>
                <a:srgbClr val="40404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multi gate pull-up resistor value" id="122" name="Google Shape;122;g2fb7452b05a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23415" y="5347802"/>
            <a:ext cx="4991100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5"/>
          <p:cNvSpPr txBox="1"/>
          <p:nvPr>
            <p:ph idx="1" type="body"/>
          </p:nvPr>
        </p:nvSpPr>
        <p:spPr>
          <a:xfrm>
            <a:off x="38529" y="1376737"/>
            <a:ext cx="9010221" cy="5197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26" lvl="0" marL="365751" rtl="0" algn="just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Overlock"/>
                <a:ea typeface="Overlock"/>
                <a:cs typeface="Overlock"/>
                <a:sym typeface="Overlock"/>
              </a:rPr>
              <a:t>Works as a switch</a:t>
            </a:r>
            <a:endParaRPr sz="2400"/>
          </a:p>
          <a:p>
            <a:pPr indent="-342900" lvl="1" marL="754370" rtl="0" algn="just">
              <a:spcBef>
                <a:spcPts val="300"/>
              </a:spcBef>
              <a:spcAft>
                <a:spcPts val="0"/>
              </a:spcAft>
              <a:buSzPts val="2000"/>
              <a:buChar char="▪"/>
            </a:pPr>
            <a:r>
              <a:rPr lang="en-US" sz="2000">
                <a:latin typeface="Overlock"/>
                <a:ea typeface="Overlock"/>
                <a:cs typeface="Overlock"/>
                <a:sym typeface="Overlock"/>
              </a:rPr>
              <a:t>Forward bias (switch is close)</a:t>
            </a:r>
            <a:endParaRPr sz="2000"/>
          </a:p>
          <a:p>
            <a:pPr indent="-342900" lvl="1" marL="754370" rtl="0" algn="just">
              <a:spcBef>
                <a:spcPts val="300"/>
              </a:spcBef>
              <a:spcAft>
                <a:spcPts val="0"/>
              </a:spcAft>
              <a:buSzPts val="2000"/>
              <a:buChar char="▪"/>
            </a:pPr>
            <a:r>
              <a:rPr lang="en-US" sz="2000">
                <a:latin typeface="Overlock"/>
                <a:ea typeface="Overlock"/>
                <a:cs typeface="Overlock"/>
                <a:sym typeface="Overlock"/>
              </a:rPr>
              <a:t>Reverse bias (switch is open)</a:t>
            </a:r>
            <a:endParaRPr sz="2000"/>
          </a:p>
          <a:p>
            <a:pPr indent="-256026" lvl="0" marL="365751" rtl="0" algn="just">
              <a:spcBef>
                <a:spcPts val="30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Overlock"/>
                <a:ea typeface="Overlock"/>
                <a:cs typeface="Overlock"/>
                <a:sym typeface="Overlock"/>
              </a:rPr>
              <a:t>Threshold battery voltage and internal resistance are ignored. </a:t>
            </a:r>
            <a:endParaRPr/>
          </a:p>
          <a:p>
            <a:pPr indent="0" lvl="0" marL="109725" rtl="0" algn="l">
              <a:spcBef>
                <a:spcPts val="300"/>
              </a:spcBef>
              <a:spcAft>
                <a:spcPts val="0"/>
              </a:spcAft>
              <a:buSzPts val="2400"/>
              <a:buNone/>
            </a:pPr>
            <a:br>
              <a:rPr lang="en-US" sz="2400"/>
            </a:br>
            <a:endParaRPr sz="2400"/>
          </a:p>
        </p:txBody>
      </p:sp>
      <p:sp>
        <p:nvSpPr>
          <p:cNvPr id="255" name="Google Shape;255;p15"/>
          <p:cNvSpPr txBox="1"/>
          <p:nvPr>
            <p:ph type="title"/>
          </p:nvPr>
        </p:nvSpPr>
        <p:spPr>
          <a:xfrm>
            <a:off x="38529" y="475179"/>
            <a:ext cx="9010222" cy="798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 Rounded"/>
              <a:buNone/>
            </a:pPr>
            <a:r>
              <a:rPr lang="en-US"/>
              <a:t>Ideal Diode Model</a:t>
            </a:r>
            <a:endParaRPr/>
          </a:p>
        </p:txBody>
      </p:sp>
      <p:pic>
        <p:nvPicPr>
          <p:cNvPr id="256" name="Google Shape;256;p15"/>
          <p:cNvPicPr preferRelativeResize="0"/>
          <p:nvPr/>
        </p:nvPicPr>
        <p:blipFill rotWithShape="1">
          <a:blip r:embed="rId3">
            <a:alphaModFix/>
          </a:blip>
          <a:srcRect b="10953" l="0" r="31429" t="46061"/>
          <a:stretch/>
        </p:blipFill>
        <p:spPr>
          <a:xfrm>
            <a:off x="754158" y="3363973"/>
            <a:ext cx="7578962" cy="197031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5"/>
          <p:cNvSpPr/>
          <p:nvPr/>
        </p:nvSpPr>
        <p:spPr>
          <a:xfrm>
            <a:off x="1945297" y="5851244"/>
            <a:ext cx="17956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Forward bias </a:t>
            </a:r>
            <a:endParaRPr/>
          </a:p>
        </p:txBody>
      </p:sp>
      <p:sp>
        <p:nvSpPr>
          <p:cNvPr id="258" name="Google Shape;258;p15"/>
          <p:cNvSpPr/>
          <p:nvPr/>
        </p:nvSpPr>
        <p:spPr>
          <a:xfrm>
            <a:off x="6125411" y="5851244"/>
            <a:ext cx="17652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Reverse bias </a:t>
            </a:r>
            <a:endParaRPr/>
          </a:p>
        </p:txBody>
      </p:sp>
      <p:pic>
        <p:nvPicPr>
          <p:cNvPr id="259" name="Google Shape;25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5651" y="5688248"/>
            <a:ext cx="1152525" cy="8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6"/>
          <p:cNvSpPr txBox="1"/>
          <p:nvPr>
            <p:ph idx="1" type="body"/>
          </p:nvPr>
        </p:nvSpPr>
        <p:spPr>
          <a:xfrm>
            <a:off x="38529" y="5299560"/>
            <a:ext cx="9010221" cy="12749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26" lvl="0" marL="365751" rtl="0" algn="l"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b="1" lang="en-US" sz="2400">
                <a:latin typeface="Overlock"/>
                <a:ea typeface="Overlock"/>
                <a:cs typeface="Overlock"/>
                <a:sym typeface="Overlock"/>
              </a:rPr>
              <a:t>Constants</a:t>
            </a:r>
            <a:endParaRPr/>
          </a:p>
          <a:p>
            <a:pPr indent="-342900" lvl="1" marL="754370" rtl="0" algn="just">
              <a:spcBef>
                <a:spcPts val="300"/>
              </a:spcBef>
              <a:spcAft>
                <a:spcPts val="0"/>
              </a:spcAft>
              <a:buSzPts val="2000"/>
              <a:buChar char="▪"/>
            </a:pPr>
            <a:r>
              <a:rPr lang="en-US" sz="2000">
                <a:latin typeface="Overlock"/>
                <a:ea typeface="Overlock"/>
                <a:cs typeface="Overlock"/>
                <a:sym typeface="Overlock"/>
              </a:rPr>
              <a:t>Silicon Diode: V</a:t>
            </a:r>
            <a:r>
              <a:rPr baseline="-25000" lang="en-US" sz="2000">
                <a:latin typeface="Overlock"/>
                <a:ea typeface="Overlock"/>
                <a:cs typeface="Overlock"/>
                <a:sym typeface="Overlock"/>
              </a:rPr>
              <a:t>F</a:t>
            </a:r>
            <a:r>
              <a:rPr lang="en-US" sz="2000">
                <a:latin typeface="Overlock"/>
                <a:ea typeface="Overlock"/>
                <a:cs typeface="Overlock"/>
                <a:sym typeface="Overlock"/>
              </a:rPr>
              <a:t> = 0.7V (V</a:t>
            </a:r>
            <a:r>
              <a:rPr baseline="-25000" lang="en-US" sz="2000">
                <a:latin typeface="Overlock"/>
                <a:ea typeface="Overlock"/>
                <a:cs typeface="Overlock"/>
                <a:sym typeface="Overlock"/>
              </a:rPr>
              <a:t>F</a:t>
            </a:r>
            <a:r>
              <a:rPr lang="en-US" sz="2000">
                <a:latin typeface="Overlock"/>
                <a:ea typeface="Overlock"/>
                <a:cs typeface="Overlock"/>
                <a:sym typeface="Overlock"/>
              </a:rPr>
              <a:t> = V</a:t>
            </a:r>
            <a:r>
              <a:rPr baseline="-25000" lang="en-US" sz="2000">
                <a:latin typeface="Overlock"/>
                <a:ea typeface="Overlock"/>
                <a:cs typeface="Overlock"/>
                <a:sym typeface="Overlock"/>
              </a:rPr>
              <a:t>BIAS</a:t>
            </a:r>
            <a:r>
              <a:rPr lang="en-US" sz="2000">
                <a:latin typeface="Overlock"/>
                <a:ea typeface="Overlock"/>
                <a:cs typeface="Overlock"/>
                <a:sym typeface="Overlock"/>
              </a:rPr>
              <a:t> if V</a:t>
            </a:r>
            <a:r>
              <a:rPr baseline="-25000" lang="en-US" sz="2000">
                <a:latin typeface="Overlock"/>
                <a:ea typeface="Overlock"/>
                <a:cs typeface="Overlock"/>
                <a:sym typeface="Overlock"/>
              </a:rPr>
              <a:t>BIAS</a:t>
            </a:r>
            <a:r>
              <a:rPr lang="en-US" sz="2000">
                <a:latin typeface="Overlock"/>
                <a:ea typeface="Overlock"/>
                <a:cs typeface="Overlock"/>
                <a:sym typeface="Overlock"/>
              </a:rPr>
              <a:t> &lt; 0.7V)</a:t>
            </a:r>
            <a:endParaRPr/>
          </a:p>
          <a:p>
            <a:pPr indent="-342900" lvl="1" marL="754370" rtl="0" algn="just">
              <a:spcBef>
                <a:spcPts val="300"/>
              </a:spcBef>
              <a:spcAft>
                <a:spcPts val="0"/>
              </a:spcAft>
              <a:buSzPts val="2000"/>
              <a:buChar char="▪"/>
            </a:pPr>
            <a:r>
              <a:rPr lang="en-US" sz="2000">
                <a:latin typeface="Overlock"/>
                <a:ea typeface="Overlock"/>
                <a:cs typeface="Overlock"/>
                <a:sym typeface="Overlock"/>
              </a:rPr>
              <a:t>Germanium Diode: V</a:t>
            </a:r>
            <a:r>
              <a:rPr baseline="-25000" lang="en-US" sz="2000">
                <a:latin typeface="Overlock"/>
                <a:ea typeface="Overlock"/>
                <a:cs typeface="Overlock"/>
                <a:sym typeface="Overlock"/>
              </a:rPr>
              <a:t>F</a:t>
            </a:r>
            <a:r>
              <a:rPr lang="en-US" sz="2000">
                <a:latin typeface="Overlock"/>
                <a:ea typeface="Overlock"/>
                <a:cs typeface="Overlock"/>
                <a:sym typeface="Overlock"/>
              </a:rPr>
              <a:t> = 0.3V (V</a:t>
            </a:r>
            <a:r>
              <a:rPr baseline="-25000" lang="en-US" sz="2000">
                <a:latin typeface="Overlock"/>
                <a:ea typeface="Overlock"/>
                <a:cs typeface="Overlock"/>
                <a:sym typeface="Overlock"/>
              </a:rPr>
              <a:t>F</a:t>
            </a:r>
            <a:r>
              <a:rPr lang="en-US" sz="2000">
                <a:latin typeface="Overlock"/>
                <a:ea typeface="Overlock"/>
                <a:cs typeface="Overlock"/>
                <a:sym typeface="Overlock"/>
              </a:rPr>
              <a:t> = V</a:t>
            </a:r>
            <a:r>
              <a:rPr baseline="-25000" lang="en-US" sz="2000">
                <a:latin typeface="Overlock"/>
                <a:ea typeface="Overlock"/>
                <a:cs typeface="Overlock"/>
                <a:sym typeface="Overlock"/>
              </a:rPr>
              <a:t>BIAS</a:t>
            </a:r>
            <a:r>
              <a:rPr lang="en-US" sz="2000">
                <a:latin typeface="Overlock"/>
                <a:ea typeface="Overlock"/>
                <a:cs typeface="Overlock"/>
                <a:sym typeface="Overlock"/>
              </a:rPr>
              <a:t> if V</a:t>
            </a:r>
            <a:r>
              <a:rPr baseline="-25000" lang="en-US" sz="2000">
                <a:latin typeface="Overlock"/>
                <a:ea typeface="Overlock"/>
                <a:cs typeface="Overlock"/>
                <a:sym typeface="Overlock"/>
              </a:rPr>
              <a:t>BIAS</a:t>
            </a:r>
            <a:r>
              <a:rPr lang="en-US" sz="2000">
                <a:latin typeface="Overlock"/>
                <a:ea typeface="Overlock"/>
                <a:cs typeface="Overlock"/>
                <a:sym typeface="Overlock"/>
              </a:rPr>
              <a:t> &lt; 0.3V)</a:t>
            </a:r>
            <a:endParaRPr/>
          </a:p>
          <a:p>
            <a:pPr indent="0" lvl="1" marL="411470" rtl="0" algn="just">
              <a:spcBef>
                <a:spcPts val="3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65" name="Google Shape;265;p16"/>
          <p:cNvSpPr txBox="1"/>
          <p:nvPr>
            <p:ph type="title"/>
          </p:nvPr>
        </p:nvSpPr>
        <p:spPr>
          <a:xfrm>
            <a:off x="38529" y="475179"/>
            <a:ext cx="9010222" cy="798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 Rounded"/>
              <a:buNone/>
            </a:pPr>
            <a:r>
              <a:rPr lang="en-US"/>
              <a:t>Practical Diode Model</a:t>
            </a:r>
            <a:endParaRPr/>
          </a:p>
        </p:txBody>
      </p:sp>
      <p:pic>
        <p:nvPicPr>
          <p:cNvPr id="266" name="Google Shape;266;p16"/>
          <p:cNvPicPr preferRelativeResize="0"/>
          <p:nvPr/>
        </p:nvPicPr>
        <p:blipFill rotWithShape="1">
          <a:blip r:embed="rId3">
            <a:alphaModFix/>
          </a:blip>
          <a:srcRect b="16647" l="0" r="29108" t="20573"/>
          <a:stretch/>
        </p:blipFill>
        <p:spPr>
          <a:xfrm>
            <a:off x="446413" y="2223036"/>
            <a:ext cx="8194452" cy="251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528" y="1384836"/>
            <a:ext cx="1571625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6"/>
          <p:cNvSpPr/>
          <p:nvPr/>
        </p:nvSpPr>
        <p:spPr>
          <a:xfrm>
            <a:off x="1814669" y="4832757"/>
            <a:ext cx="17956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Forward bias </a:t>
            </a:r>
            <a:endParaRPr/>
          </a:p>
        </p:txBody>
      </p:sp>
      <p:sp>
        <p:nvSpPr>
          <p:cNvPr id="269" name="Google Shape;269;p16"/>
          <p:cNvSpPr/>
          <p:nvPr/>
        </p:nvSpPr>
        <p:spPr>
          <a:xfrm>
            <a:off x="6125411" y="4832757"/>
            <a:ext cx="17652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Reverse bias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7"/>
          <p:cNvSpPr txBox="1"/>
          <p:nvPr>
            <p:ph idx="1" type="body"/>
          </p:nvPr>
        </p:nvSpPr>
        <p:spPr>
          <a:xfrm>
            <a:off x="38529" y="4746171"/>
            <a:ext cx="9010221" cy="18283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90926" lvl="0" marL="365751" rtl="0" algn="l"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275" name="Google Shape;275;p17"/>
          <p:cNvSpPr txBox="1"/>
          <p:nvPr>
            <p:ph type="title"/>
          </p:nvPr>
        </p:nvSpPr>
        <p:spPr>
          <a:xfrm>
            <a:off x="38529" y="475179"/>
            <a:ext cx="9010222" cy="798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 Rounded"/>
              <a:buNone/>
            </a:pPr>
            <a:r>
              <a:rPr lang="en-US"/>
              <a:t>Complete Diode Model</a:t>
            </a:r>
            <a:endParaRPr/>
          </a:p>
        </p:txBody>
      </p:sp>
      <p:pic>
        <p:nvPicPr>
          <p:cNvPr id="276" name="Google Shape;276;p17"/>
          <p:cNvPicPr preferRelativeResize="0"/>
          <p:nvPr/>
        </p:nvPicPr>
        <p:blipFill rotWithShape="1">
          <a:blip r:embed="rId3">
            <a:alphaModFix/>
          </a:blip>
          <a:srcRect b="15844" l="789" r="37651" t="25658"/>
          <a:stretch/>
        </p:blipFill>
        <p:spPr>
          <a:xfrm>
            <a:off x="424542" y="2658257"/>
            <a:ext cx="8055429" cy="2825052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17"/>
          <p:cNvSpPr/>
          <p:nvPr/>
        </p:nvSpPr>
        <p:spPr>
          <a:xfrm>
            <a:off x="1814669" y="5583871"/>
            <a:ext cx="17956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Forward bias </a:t>
            </a:r>
            <a:endParaRPr/>
          </a:p>
        </p:txBody>
      </p:sp>
      <p:sp>
        <p:nvSpPr>
          <p:cNvPr id="278" name="Google Shape;278;p17"/>
          <p:cNvSpPr/>
          <p:nvPr/>
        </p:nvSpPr>
        <p:spPr>
          <a:xfrm>
            <a:off x="6125411" y="5583871"/>
            <a:ext cx="17652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Reverse bias </a:t>
            </a:r>
            <a:endParaRPr/>
          </a:p>
        </p:txBody>
      </p:sp>
      <p:pic>
        <p:nvPicPr>
          <p:cNvPr id="279" name="Google Shape;27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51298" y="1724208"/>
            <a:ext cx="177165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39389" y="1705757"/>
            <a:ext cx="1866900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8"/>
          <p:cNvSpPr txBox="1"/>
          <p:nvPr>
            <p:ph idx="1" type="body"/>
          </p:nvPr>
        </p:nvSpPr>
        <p:spPr>
          <a:xfrm>
            <a:off x="38529" y="1376737"/>
            <a:ext cx="9010221" cy="5197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26" lvl="0" marL="365751" rtl="0" algn="l"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Given circuit</a:t>
            </a:r>
            <a:endParaRPr/>
          </a:p>
          <a:p>
            <a:pPr indent="-342900" lvl="1" marL="754370" rtl="0" algn="just">
              <a:spcBef>
                <a:spcPts val="300"/>
              </a:spcBef>
              <a:spcAft>
                <a:spcPts val="0"/>
              </a:spcAft>
              <a:buSzPts val="2200"/>
              <a:buChar char="▪"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Forward bias voltage V</a:t>
            </a:r>
            <a:r>
              <a:rPr baseline="-25000" lang="en-US">
                <a:latin typeface="Overlock"/>
                <a:ea typeface="Overlock"/>
                <a:cs typeface="Overlock"/>
                <a:sym typeface="Overlock"/>
              </a:rPr>
              <a:t>F </a:t>
            </a:r>
            <a:r>
              <a:rPr lang="en-US">
                <a:latin typeface="Overlock"/>
                <a:ea typeface="Overlock"/>
                <a:cs typeface="Overlock"/>
                <a:sym typeface="Overlock"/>
              </a:rPr>
              <a:t>= 0.7V </a:t>
            </a:r>
            <a:endParaRPr>
              <a:latin typeface="Overlock"/>
              <a:ea typeface="Overlock"/>
              <a:cs typeface="Overlock"/>
              <a:sym typeface="Overlock"/>
            </a:endParaRPr>
          </a:p>
          <a:p>
            <a:pPr indent="-342900" lvl="1" marL="754370" rtl="0" algn="just">
              <a:spcBef>
                <a:spcPts val="300"/>
              </a:spcBef>
              <a:spcAft>
                <a:spcPts val="0"/>
              </a:spcAft>
              <a:buSzPts val="2200"/>
              <a:buChar char="▪"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Internal resistance </a:t>
            </a:r>
            <a:endParaRPr>
              <a:latin typeface="Overlock"/>
              <a:ea typeface="Overlock"/>
              <a:cs typeface="Overlock"/>
              <a:sym typeface="Overlock"/>
            </a:endParaRPr>
          </a:p>
          <a:p>
            <a:pPr indent="0" lvl="1" marL="411470" rtl="0" algn="just">
              <a:spcBef>
                <a:spcPts val="3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Overlock"/>
              <a:ea typeface="Overlock"/>
              <a:cs typeface="Overlock"/>
              <a:sym typeface="Overlock"/>
            </a:endParaRPr>
          </a:p>
          <a:p>
            <a:pPr indent="-2560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Determine </a:t>
            </a:r>
            <a:r>
              <a:rPr b="1" lang="en-US">
                <a:solidFill>
                  <a:srgbClr val="0070C0"/>
                </a:solidFill>
                <a:latin typeface="Overlock"/>
                <a:ea typeface="Overlock"/>
                <a:cs typeface="Overlock"/>
                <a:sym typeface="Overlock"/>
              </a:rPr>
              <a:t>V</a:t>
            </a:r>
            <a:r>
              <a:rPr b="1" baseline="-25000" lang="en-US">
                <a:solidFill>
                  <a:srgbClr val="0070C0"/>
                </a:solidFill>
                <a:latin typeface="Overlock"/>
                <a:ea typeface="Overlock"/>
                <a:cs typeface="Overlock"/>
                <a:sym typeface="Overlock"/>
              </a:rPr>
              <a:t>F</a:t>
            </a:r>
            <a:r>
              <a:rPr lang="en-US">
                <a:latin typeface="Overlock"/>
                <a:ea typeface="Overlock"/>
                <a:cs typeface="Overlock"/>
                <a:sym typeface="Overlock"/>
              </a:rPr>
              <a:t>, </a:t>
            </a:r>
            <a:r>
              <a:rPr b="1" lang="en-US">
                <a:solidFill>
                  <a:srgbClr val="0070C0"/>
                </a:solidFill>
                <a:latin typeface="Overlock"/>
                <a:ea typeface="Overlock"/>
                <a:cs typeface="Overlock"/>
                <a:sym typeface="Overlock"/>
              </a:rPr>
              <a:t>I</a:t>
            </a:r>
            <a:r>
              <a:rPr b="1" baseline="-25000" lang="en-US">
                <a:solidFill>
                  <a:srgbClr val="0070C0"/>
                </a:solidFill>
                <a:latin typeface="Overlock"/>
                <a:ea typeface="Overlock"/>
                <a:cs typeface="Overlock"/>
                <a:sym typeface="Overlock"/>
              </a:rPr>
              <a:t>F</a:t>
            </a:r>
            <a:r>
              <a:rPr lang="en-US">
                <a:latin typeface="Overlock"/>
                <a:ea typeface="Overlock"/>
                <a:cs typeface="Overlock"/>
                <a:sym typeface="Overlock"/>
              </a:rPr>
              <a:t> and </a:t>
            </a:r>
            <a:r>
              <a:rPr b="1" lang="en-US">
                <a:solidFill>
                  <a:srgbClr val="0070C0"/>
                </a:solidFill>
                <a:latin typeface="Overlock"/>
                <a:ea typeface="Overlock"/>
                <a:cs typeface="Overlock"/>
                <a:sym typeface="Overlock"/>
              </a:rPr>
              <a:t>V</a:t>
            </a:r>
            <a:r>
              <a:rPr b="1" baseline="-25000" lang="en-US">
                <a:solidFill>
                  <a:srgbClr val="0070C0"/>
                </a:solidFill>
                <a:latin typeface="Overlock"/>
                <a:ea typeface="Overlock"/>
                <a:cs typeface="Overlock"/>
                <a:sym typeface="Overlock"/>
              </a:rPr>
              <a:t>RLIMIT</a:t>
            </a:r>
            <a:r>
              <a:rPr b="1" lang="en-US">
                <a:solidFill>
                  <a:srgbClr val="0070C0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en-US">
                <a:latin typeface="Overlock"/>
                <a:ea typeface="Overlock"/>
                <a:cs typeface="Overlock"/>
                <a:sym typeface="Overlock"/>
              </a:rPr>
              <a:t>for three diode models</a:t>
            </a:r>
            <a:endParaRPr/>
          </a:p>
          <a:p>
            <a:pPr indent="-342900" lvl="1" marL="754370" rtl="0" algn="just">
              <a:spcBef>
                <a:spcPts val="300"/>
              </a:spcBef>
              <a:spcAft>
                <a:spcPts val="0"/>
              </a:spcAft>
              <a:buSzPts val="2200"/>
              <a:buChar char="▪"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Ideal diode model</a:t>
            </a:r>
            <a:endParaRPr/>
          </a:p>
          <a:p>
            <a:pPr indent="-342900" lvl="1" marL="754370" rtl="0" algn="just">
              <a:spcBef>
                <a:spcPts val="300"/>
              </a:spcBef>
              <a:spcAft>
                <a:spcPts val="0"/>
              </a:spcAft>
              <a:buSzPts val="2200"/>
              <a:buChar char="▪"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Practical diode model</a:t>
            </a:r>
            <a:endParaRPr/>
          </a:p>
          <a:p>
            <a:pPr indent="-342900" lvl="1" marL="754370" rtl="0" algn="just">
              <a:spcBef>
                <a:spcPts val="300"/>
              </a:spcBef>
              <a:spcAft>
                <a:spcPts val="0"/>
              </a:spcAft>
              <a:buSzPts val="2200"/>
              <a:buChar char="▪"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Complete diode model</a:t>
            </a:r>
            <a:endParaRPr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86" name="Google Shape;286;p18"/>
          <p:cNvSpPr txBox="1"/>
          <p:nvPr>
            <p:ph type="title"/>
          </p:nvPr>
        </p:nvSpPr>
        <p:spPr>
          <a:xfrm>
            <a:off x="38529" y="475179"/>
            <a:ext cx="9010222" cy="798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 Rounded"/>
              <a:buNone/>
            </a:pPr>
            <a:r>
              <a:rPr lang="en-US"/>
              <a:t>Exercise 3</a:t>
            </a:r>
            <a:endParaRPr/>
          </a:p>
        </p:txBody>
      </p:sp>
      <p:pic>
        <p:nvPicPr>
          <p:cNvPr id="287" name="Google Shape;287;p18"/>
          <p:cNvPicPr preferRelativeResize="0"/>
          <p:nvPr/>
        </p:nvPicPr>
        <p:blipFill rotWithShape="1">
          <a:blip r:embed="rId3">
            <a:alphaModFix/>
          </a:blip>
          <a:srcRect b="0" l="0" r="51032" t="0"/>
          <a:stretch/>
        </p:blipFill>
        <p:spPr>
          <a:xfrm>
            <a:off x="4890644" y="3975636"/>
            <a:ext cx="3530785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2512" y="2251522"/>
            <a:ext cx="1023915" cy="34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9"/>
          <p:cNvSpPr txBox="1"/>
          <p:nvPr>
            <p:ph idx="1" type="body"/>
          </p:nvPr>
        </p:nvSpPr>
        <p:spPr>
          <a:xfrm>
            <a:off x="38529" y="1376737"/>
            <a:ext cx="9010221" cy="5197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26" lvl="0" marL="365751" rtl="0" algn="l"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-US" sz="2400"/>
              <a:t>Ideal diode model</a:t>
            </a:r>
            <a:endParaRPr/>
          </a:p>
          <a:p>
            <a:pPr indent="-103626" lvl="0" marL="365751" rtl="0" algn="l">
              <a:spcBef>
                <a:spcPts val="30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t/>
            </a:r>
            <a:endParaRPr sz="2400"/>
          </a:p>
          <a:p>
            <a:pPr indent="-103626" lvl="0" marL="365751" rtl="0" algn="l">
              <a:spcBef>
                <a:spcPts val="30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t/>
            </a:r>
            <a:endParaRPr sz="2400"/>
          </a:p>
          <a:p>
            <a:pPr indent="-103626" lvl="0" marL="365751" rtl="0" algn="l">
              <a:spcBef>
                <a:spcPts val="30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t/>
            </a:r>
            <a:endParaRPr sz="2400"/>
          </a:p>
          <a:p>
            <a:pPr indent="-256026" lvl="0" marL="365751" rtl="0" algn="l">
              <a:spcBef>
                <a:spcPts val="30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-US" sz="2400"/>
              <a:t>Practical diode model</a:t>
            </a:r>
            <a:endParaRPr/>
          </a:p>
          <a:p>
            <a:pPr indent="-103626" lvl="0" marL="365751" rtl="0" algn="l">
              <a:spcBef>
                <a:spcPts val="30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t/>
            </a:r>
            <a:endParaRPr sz="2400"/>
          </a:p>
          <a:p>
            <a:pPr indent="-103626" lvl="0" marL="365751" rtl="0" algn="l">
              <a:spcBef>
                <a:spcPts val="30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t/>
            </a:r>
            <a:endParaRPr sz="2400"/>
          </a:p>
          <a:p>
            <a:pPr indent="-103626" lvl="0" marL="365751" rtl="0" algn="l">
              <a:spcBef>
                <a:spcPts val="30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t/>
            </a:r>
            <a:endParaRPr sz="2400"/>
          </a:p>
          <a:p>
            <a:pPr indent="-256026" lvl="0" marL="365751" rtl="0" algn="l">
              <a:spcBef>
                <a:spcPts val="30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-US" sz="2400"/>
              <a:t>Complete diode model</a:t>
            </a:r>
            <a:endParaRPr sz="2400"/>
          </a:p>
        </p:txBody>
      </p:sp>
      <p:sp>
        <p:nvSpPr>
          <p:cNvPr id="294" name="Google Shape;294;p19"/>
          <p:cNvSpPr txBox="1"/>
          <p:nvPr>
            <p:ph type="title"/>
          </p:nvPr>
        </p:nvSpPr>
        <p:spPr>
          <a:xfrm>
            <a:off x="38529" y="475179"/>
            <a:ext cx="9010222" cy="798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 Rounded"/>
              <a:buNone/>
            </a:pPr>
            <a:r>
              <a:rPr lang="en-US"/>
              <a:t>Solution 3</a:t>
            </a:r>
            <a:endParaRPr/>
          </a:p>
        </p:txBody>
      </p:sp>
      <p:pic>
        <p:nvPicPr>
          <p:cNvPr id="295" name="Google Shape;29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4029" y="1168117"/>
            <a:ext cx="3886200" cy="1437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14029" y="2967415"/>
            <a:ext cx="4099560" cy="1522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71440" y="5161057"/>
            <a:ext cx="6279696" cy="1651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0"/>
          <p:cNvSpPr txBox="1"/>
          <p:nvPr>
            <p:ph type="title"/>
          </p:nvPr>
        </p:nvSpPr>
        <p:spPr>
          <a:xfrm>
            <a:off x="38529" y="475179"/>
            <a:ext cx="9010222" cy="798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 Rounded"/>
              <a:buNone/>
            </a:pPr>
            <a:r>
              <a:rPr lang="en-US"/>
              <a:t>Load-Line Analysis</a:t>
            </a:r>
            <a:endParaRPr/>
          </a:p>
        </p:txBody>
      </p:sp>
      <p:grpSp>
        <p:nvGrpSpPr>
          <p:cNvPr id="303" name="Google Shape;303;p20"/>
          <p:cNvGrpSpPr/>
          <p:nvPr/>
        </p:nvGrpSpPr>
        <p:grpSpPr>
          <a:xfrm>
            <a:off x="38529" y="1568117"/>
            <a:ext cx="9028055" cy="4152193"/>
            <a:chOff x="38529" y="1568117"/>
            <a:chExt cx="9028055" cy="4152193"/>
          </a:xfrm>
        </p:grpSpPr>
        <p:pic>
          <p:nvPicPr>
            <p:cNvPr id="304" name="Google Shape;304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8529" y="1568117"/>
              <a:ext cx="9028055" cy="41521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085122" y="1747329"/>
              <a:ext cx="4974262" cy="29237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6" name="Google Shape;306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74631" y="4818091"/>
            <a:ext cx="2435992" cy="1804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1"/>
          <p:cNvSpPr txBox="1"/>
          <p:nvPr>
            <p:ph idx="1" type="body"/>
          </p:nvPr>
        </p:nvSpPr>
        <p:spPr>
          <a:xfrm>
            <a:off x="38529" y="1376737"/>
            <a:ext cx="9010221" cy="5197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26" lvl="0" marL="365751" rtl="0" algn="l"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Determine </a:t>
            </a:r>
            <a:r>
              <a:rPr b="1" lang="en-US">
                <a:solidFill>
                  <a:srgbClr val="0070C0"/>
                </a:solidFill>
                <a:latin typeface="Overlock"/>
                <a:ea typeface="Overlock"/>
                <a:cs typeface="Overlock"/>
                <a:sym typeface="Overlock"/>
              </a:rPr>
              <a:t>V</a:t>
            </a:r>
            <a:r>
              <a:rPr b="1" baseline="-25000" lang="en-US">
                <a:solidFill>
                  <a:srgbClr val="0070C0"/>
                </a:solidFill>
                <a:latin typeface="Overlock"/>
                <a:ea typeface="Overlock"/>
                <a:cs typeface="Overlock"/>
                <a:sym typeface="Overlock"/>
              </a:rPr>
              <a:t>D</a:t>
            </a:r>
            <a:r>
              <a:rPr lang="en-US">
                <a:latin typeface="Overlock"/>
                <a:ea typeface="Overlock"/>
                <a:cs typeface="Overlock"/>
                <a:sym typeface="Overlock"/>
              </a:rPr>
              <a:t>, </a:t>
            </a:r>
            <a:r>
              <a:rPr b="1" lang="en-US">
                <a:solidFill>
                  <a:srgbClr val="0070C0"/>
                </a:solidFill>
                <a:latin typeface="Overlock"/>
                <a:ea typeface="Overlock"/>
                <a:cs typeface="Overlock"/>
                <a:sym typeface="Overlock"/>
              </a:rPr>
              <a:t>I</a:t>
            </a:r>
            <a:r>
              <a:rPr b="1" baseline="-25000" lang="en-US">
                <a:solidFill>
                  <a:srgbClr val="0070C0"/>
                </a:solidFill>
                <a:latin typeface="Overlock"/>
                <a:ea typeface="Overlock"/>
                <a:cs typeface="Overlock"/>
                <a:sym typeface="Overlock"/>
              </a:rPr>
              <a:t>D</a:t>
            </a:r>
            <a:r>
              <a:rPr lang="en-US">
                <a:latin typeface="Overlock"/>
                <a:ea typeface="Overlock"/>
                <a:cs typeface="Overlock"/>
                <a:sym typeface="Overlock"/>
              </a:rPr>
              <a:t> and </a:t>
            </a:r>
            <a:r>
              <a:rPr b="1" lang="en-US">
                <a:solidFill>
                  <a:srgbClr val="0070C0"/>
                </a:solidFill>
                <a:latin typeface="Overlock"/>
                <a:ea typeface="Overlock"/>
                <a:cs typeface="Overlock"/>
                <a:sym typeface="Overlock"/>
              </a:rPr>
              <a:t>V</a:t>
            </a:r>
            <a:r>
              <a:rPr b="1" baseline="-25000" lang="en-US">
                <a:solidFill>
                  <a:srgbClr val="0070C0"/>
                </a:solidFill>
                <a:latin typeface="Overlock"/>
                <a:ea typeface="Overlock"/>
                <a:cs typeface="Overlock"/>
                <a:sym typeface="Overlock"/>
              </a:rPr>
              <a:t>R</a:t>
            </a:r>
            <a:r>
              <a:rPr lang="en-US">
                <a:latin typeface="Overlock"/>
                <a:ea typeface="Overlock"/>
                <a:cs typeface="Overlock"/>
                <a:sym typeface="Overlock"/>
              </a:rPr>
              <a:t> based on the characteristic of the diode given in the following figure.</a:t>
            </a:r>
            <a:endParaRPr>
              <a:latin typeface="Overlock"/>
              <a:ea typeface="Overlock"/>
              <a:cs typeface="Overlock"/>
              <a:sym typeface="Overlock"/>
            </a:endParaRPr>
          </a:p>
          <a:p>
            <a:pPr indent="-909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None/>
            </a:pPr>
            <a:r>
              <a:t/>
            </a:r>
            <a:endParaRPr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312" name="Google Shape;312;p21"/>
          <p:cNvSpPr txBox="1"/>
          <p:nvPr>
            <p:ph type="title"/>
          </p:nvPr>
        </p:nvSpPr>
        <p:spPr>
          <a:xfrm>
            <a:off x="38529" y="475179"/>
            <a:ext cx="9010222" cy="798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 Rounded"/>
              <a:buNone/>
            </a:pPr>
            <a:r>
              <a:rPr lang="en-US"/>
              <a:t>Exercise </a:t>
            </a:r>
            <a:endParaRPr/>
          </a:p>
        </p:txBody>
      </p:sp>
      <p:pic>
        <p:nvPicPr>
          <p:cNvPr id="313" name="Google Shape;31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472" y="2406360"/>
            <a:ext cx="7732333" cy="4026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2"/>
          <p:cNvSpPr txBox="1"/>
          <p:nvPr>
            <p:ph type="title"/>
          </p:nvPr>
        </p:nvSpPr>
        <p:spPr>
          <a:xfrm>
            <a:off x="38529" y="475179"/>
            <a:ext cx="9010222" cy="798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 Rounded"/>
              <a:buNone/>
            </a:pPr>
            <a:r>
              <a:rPr lang="en-US"/>
              <a:t>Solution </a:t>
            </a:r>
            <a:endParaRPr/>
          </a:p>
        </p:txBody>
      </p:sp>
      <p:pic>
        <p:nvPicPr>
          <p:cNvPr id="319" name="Google Shape;31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529" y="1646484"/>
            <a:ext cx="6633210" cy="3639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0200" y="1406019"/>
            <a:ext cx="3638550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88342" y="5888961"/>
            <a:ext cx="6035040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3"/>
          <p:cNvSpPr txBox="1"/>
          <p:nvPr>
            <p:ph idx="1" type="body"/>
          </p:nvPr>
        </p:nvSpPr>
        <p:spPr>
          <a:xfrm>
            <a:off x="38529" y="1376737"/>
            <a:ext cx="9010221" cy="5197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90926" lvl="0" marL="365751" rtl="0" algn="l"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None/>
            </a:pPr>
            <a:r>
              <a:t/>
            </a:r>
            <a:endParaRPr/>
          </a:p>
          <a:p>
            <a:pPr indent="-2560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The anode is abbreviated A</a:t>
            </a:r>
            <a:endParaRPr/>
          </a:p>
          <a:p>
            <a:pPr indent="-909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None/>
            </a:pPr>
            <a:r>
              <a:t/>
            </a:r>
            <a:endParaRPr>
              <a:latin typeface="Overlock"/>
              <a:ea typeface="Overlock"/>
              <a:cs typeface="Overlock"/>
              <a:sym typeface="Overlock"/>
            </a:endParaRPr>
          </a:p>
          <a:p>
            <a:pPr indent="-2560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The cathode is abbreviated K </a:t>
            </a:r>
            <a:endParaRPr/>
          </a:p>
        </p:txBody>
      </p:sp>
      <p:sp>
        <p:nvSpPr>
          <p:cNvPr id="327" name="Google Shape;327;p23"/>
          <p:cNvSpPr txBox="1"/>
          <p:nvPr>
            <p:ph type="title"/>
          </p:nvPr>
        </p:nvSpPr>
        <p:spPr>
          <a:xfrm>
            <a:off x="38529" y="475179"/>
            <a:ext cx="9010222" cy="798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 Rounded"/>
              <a:buNone/>
            </a:pPr>
            <a:r>
              <a:rPr lang="en-US"/>
              <a:t>Diode Symbol and Packaging</a:t>
            </a:r>
            <a:endParaRPr/>
          </a:p>
        </p:txBody>
      </p:sp>
      <p:pic>
        <p:nvPicPr>
          <p:cNvPr descr="fg01_03800.jpg" id="328" name="Google Shape;32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697" y="3766458"/>
            <a:ext cx="8908053" cy="2046079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4"/>
          <p:cNvSpPr txBox="1"/>
          <p:nvPr>
            <p:ph idx="1" type="body"/>
          </p:nvPr>
        </p:nvSpPr>
        <p:spPr>
          <a:xfrm>
            <a:off x="38529" y="1376737"/>
            <a:ext cx="9010221" cy="5197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26" lvl="0" marL="365751" rtl="0" algn="just"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US" sz="2800">
                <a:latin typeface="Overlock"/>
                <a:ea typeface="Overlock"/>
                <a:cs typeface="Overlock"/>
                <a:sym typeface="Overlock"/>
              </a:rPr>
              <a:t>Diodes are commonly tested using one of these types of equipment:</a:t>
            </a:r>
            <a:endParaRPr/>
          </a:p>
          <a:p>
            <a:pPr indent="-342900" lvl="1" marL="754370" rtl="0" algn="just">
              <a:spcBef>
                <a:spcPts val="30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Overlock"/>
                <a:ea typeface="Overlock"/>
                <a:cs typeface="Overlock"/>
                <a:sym typeface="Overlock"/>
              </a:rPr>
              <a:t>Diode checker</a:t>
            </a:r>
            <a:endParaRPr/>
          </a:p>
          <a:p>
            <a:pPr indent="-342900" lvl="1" marL="754370" rtl="0" algn="just">
              <a:spcBef>
                <a:spcPts val="30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Overlock"/>
                <a:ea typeface="Overlock"/>
                <a:cs typeface="Overlock"/>
                <a:sym typeface="Overlock"/>
              </a:rPr>
              <a:t>Ohmmeter</a:t>
            </a:r>
            <a:endParaRPr sz="2400">
              <a:latin typeface="Overlock"/>
              <a:ea typeface="Overlock"/>
              <a:cs typeface="Overlock"/>
              <a:sym typeface="Overlock"/>
            </a:endParaRPr>
          </a:p>
          <a:p>
            <a:pPr indent="-342900" lvl="1" marL="754370" rtl="0" algn="just">
              <a:spcBef>
                <a:spcPts val="30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Overlock"/>
                <a:ea typeface="Overlock"/>
                <a:cs typeface="Overlock"/>
                <a:sym typeface="Overlock"/>
              </a:rPr>
              <a:t>Curve tracer</a:t>
            </a:r>
            <a:endParaRPr/>
          </a:p>
          <a:p>
            <a:pPr indent="-78226" lvl="0" marL="365751" rtl="0" algn="just">
              <a:spcBef>
                <a:spcPts val="3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/>
          </a:p>
          <a:p>
            <a:pPr indent="-90926" lvl="0" marL="365751" rtl="0" algn="just"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334" name="Google Shape;334;p24"/>
          <p:cNvSpPr txBox="1"/>
          <p:nvPr>
            <p:ph type="title"/>
          </p:nvPr>
        </p:nvSpPr>
        <p:spPr>
          <a:xfrm>
            <a:off x="38529" y="475179"/>
            <a:ext cx="9010222" cy="798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 Rounded"/>
              <a:buNone/>
            </a:pPr>
            <a:r>
              <a:rPr lang="en-US"/>
              <a:t>Diode Testing</a:t>
            </a:r>
            <a:endParaRPr/>
          </a:p>
        </p:txBody>
      </p:sp>
      <p:pic>
        <p:nvPicPr>
          <p:cNvPr id="335" name="Google Shape;33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340" y="4170422"/>
            <a:ext cx="4019551" cy="2506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7896" y="4378343"/>
            <a:ext cx="2196193" cy="21961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Diode checker" id="337" name="Google Shape;337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81497" y="2112341"/>
            <a:ext cx="2882746" cy="2058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fb7452b05a_0_10"/>
          <p:cNvSpPr txBox="1"/>
          <p:nvPr>
            <p:ph idx="1" type="body"/>
          </p:nvPr>
        </p:nvSpPr>
        <p:spPr>
          <a:xfrm>
            <a:off x="38529" y="1376738"/>
            <a:ext cx="9010200" cy="15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25" lvl="0" marL="365751" rtl="0" algn="l"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A </a:t>
            </a:r>
            <a:r>
              <a:rPr i="1" lang="en-US"/>
              <a:t>Pull-down resistor</a:t>
            </a:r>
            <a:r>
              <a:rPr lang="en-US"/>
              <a:t> works in the same way as the previous pull-up resistor, except this time the logic gates input is tied to ground, logic level “0” (LOW)</a:t>
            </a:r>
            <a:endParaRPr/>
          </a:p>
        </p:txBody>
      </p:sp>
      <p:sp>
        <p:nvSpPr>
          <p:cNvPr id="128" name="Google Shape;128;g2fb7452b05a_0_10"/>
          <p:cNvSpPr txBox="1"/>
          <p:nvPr>
            <p:ph type="title"/>
          </p:nvPr>
        </p:nvSpPr>
        <p:spPr>
          <a:xfrm>
            <a:off x="38529" y="475179"/>
            <a:ext cx="90102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 Rounded"/>
              <a:buNone/>
            </a:pPr>
            <a:r>
              <a:rPr lang="en-US"/>
              <a:t>Calculating Pull-Up Resistor Value</a:t>
            </a:r>
            <a:endParaRPr/>
          </a:p>
        </p:txBody>
      </p:sp>
      <p:pic>
        <p:nvPicPr>
          <p:cNvPr descr="single gate pull-down resistor value" id="129" name="Google Shape;129;g2fb7452b05a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1603" y="3997842"/>
            <a:ext cx="5431402" cy="841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5"/>
          <p:cNvSpPr txBox="1"/>
          <p:nvPr>
            <p:ph idx="1" type="body"/>
          </p:nvPr>
        </p:nvSpPr>
        <p:spPr>
          <a:xfrm>
            <a:off x="38529" y="1376737"/>
            <a:ext cx="9010221" cy="5197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26" lvl="0" marL="365751" rtl="0" algn="just"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An ohmmeter set on a low Ohms scale can be used to test a diode.  The diode should be tested out of circuit.</a:t>
            </a:r>
            <a:endParaRPr/>
          </a:p>
          <a:p>
            <a:pPr indent="-90926" lvl="0" marL="365751" rtl="0" algn="just"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343" name="Google Shape;343;p25"/>
          <p:cNvSpPr txBox="1"/>
          <p:nvPr>
            <p:ph type="title"/>
          </p:nvPr>
        </p:nvSpPr>
        <p:spPr>
          <a:xfrm>
            <a:off x="38529" y="475179"/>
            <a:ext cx="9010222" cy="798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 Rounded"/>
              <a:buNone/>
            </a:pPr>
            <a:r>
              <a:rPr lang="en-US"/>
              <a:t>Ohmmeter</a:t>
            </a:r>
            <a:endParaRPr/>
          </a:p>
        </p:txBody>
      </p:sp>
      <p:pic>
        <p:nvPicPr>
          <p:cNvPr descr="fg01_04200.jpg" id="344" name="Google Shape;34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0084" y="2611211"/>
            <a:ext cx="3468687" cy="3827651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6"/>
          <p:cNvSpPr txBox="1"/>
          <p:nvPr>
            <p:ph idx="1" type="body"/>
          </p:nvPr>
        </p:nvSpPr>
        <p:spPr>
          <a:xfrm>
            <a:off x="38529" y="1376737"/>
            <a:ext cx="9010221" cy="5197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26" lvl="0" marL="365751" rtl="0" algn="just"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Many digital multimeters have a diode checking function. The diode should be tested out of circuit.</a:t>
            </a:r>
            <a:endParaRPr/>
          </a:p>
          <a:p>
            <a:pPr indent="-90926" lvl="0" marL="365751" rtl="0" algn="just"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Overlock"/>
              <a:ea typeface="Overlock"/>
              <a:cs typeface="Overlock"/>
              <a:sym typeface="Overlock"/>
            </a:endParaRPr>
          </a:p>
          <a:p>
            <a:pPr indent="-256026" lvl="0" marL="365751" rtl="0" algn="just">
              <a:spcBef>
                <a:spcPts val="300"/>
              </a:spcBef>
              <a:spcAft>
                <a:spcPts val="0"/>
              </a:spcAft>
              <a:buSzPts val="2600"/>
              <a:buChar char="▪"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A normal diode exhibits its forward voltage:</a:t>
            </a:r>
            <a:endParaRPr/>
          </a:p>
          <a:p>
            <a:pPr indent="-342900" lvl="1" marL="754370" rtl="0" algn="just">
              <a:spcBef>
                <a:spcPts val="300"/>
              </a:spcBef>
              <a:spcAft>
                <a:spcPts val="0"/>
              </a:spcAft>
              <a:buSzPts val="2200"/>
              <a:buChar char="▪"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Gallium arsenide  ≈ 1.2 V</a:t>
            </a:r>
            <a:endParaRPr/>
          </a:p>
          <a:p>
            <a:pPr indent="-342900" lvl="1" marL="754370" rtl="0" algn="just">
              <a:spcBef>
                <a:spcPts val="300"/>
              </a:spcBef>
              <a:spcAft>
                <a:spcPts val="0"/>
              </a:spcAft>
              <a:buSzPts val="2200"/>
              <a:buChar char="▪"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Silicon diode ≈ 0.7 V</a:t>
            </a:r>
            <a:endParaRPr/>
          </a:p>
          <a:p>
            <a:pPr indent="-342900" lvl="1" marL="754370" rtl="0" algn="just">
              <a:spcBef>
                <a:spcPts val="300"/>
              </a:spcBef>
              <a:spcAft>
                <a:spcPts val="0"/>
              </a:spcAft>
              <a:buSzPts val="2200"/>
              <a:buChar char="▪"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Germanium diode ≈ 0.3 V</a:t>
            </a:r>
            <a:endParaRPr/>
          </a:p>
          <a:p>
            <a:pPr indent="-90926" lvl="0" marL="365751" rtl="0" algn="just"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203200" lvl="1" marL="754370" rtl="0" algn="just">
              <a:spcBef>
                <a:spcPts val="3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-90926" lvl="0" marL="365751" rtl="0" algn="just"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90926" lvl="0" marL="365751" rtl="0" algn="just"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350" name="Google Shape;350;p26"/>
          <p:cNvSpPr txBox="1"/>
          <p:nvPr>
            <p:ph type="title"/>
          </p:nvPr>
        </p:nvSpPr>
        <p:spPr>
          <a:xfrm>
            <a:off x="38529" y="475179"/>
            <a:ext cx="9010222" cy="798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 Rounded"/>
              <a:buNone/>
            </a:pPr>
            <a:r>
              <a:rPr lang="en-US"/>
              <a:t>Diode Checker</a:t>
            </a:r>
            <a:endParaRPr/>
          </a:p>
        </p:txBody>
      </p:sp>
      <p:pic>
        <p:nvPicPr>
          <p:cNvPr descr="Image result for Diode checker" id="351" name="Google Shape;35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9491" y="3886201"/>
            <a:ext cx="3568887" cy="2547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7"/>
          <p:cNvSpPr txBox="1"/>
          <p:nvPr>
            <p:ph idx="1" type="body"/>
          </p:nvPr>
        </p:nvSpPr>
        <p:spPr>
          <a:xfrm>
            <a:off x="38529" y="1376737"/>
            <a:ext cx="9010221" cy="5197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26" lvl="0" marL="365751" rtl="0" algn="l"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Determine</a:t>
            </a:r>
            <a:endParaRPr/>
          </a:p>
          <a:p>
            <a:pPr indent="-342900" lvl="1" marL="754370" rtl="0" algn="just">
              <a:spcBef>
                <a:spcPts val="300"/>
              </a:spcBef>
              <a:spcAft>
                <a:spcPts val="0"/>
              </a:spcAft>
              <a:buSzPts val="2200"/>
              <a:buChar char="▪"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I</a:t>
            </a:r>
            <a:r>
              <a:rPr baseline="-25000" lang="en-US">
                <a:latin typeface="Overlock"/>
                <a:ea typeface="Overlock"/>
                <a:cs typeface="Overlock"/>
                <a:sym typeface="Overlock"/>
              </a:rPr>
              <a:t>1</a:t>
            </a:r>
            <a:r>
              <a:rPr lang="en-US">
                <a:latin typeface="Overlock"/>
                <a:ea typeface="Overlock"/>
                <a:cs typeface="Overlock"/>
                <a:sym typeface="Overlock"/>
              </a:rPr>
              <a:t>, I</a:t>
            </a:r>
            <a:r>
              <a:rPr baseline="-25000" lang="en-US">
                <a:latin typeface="Overlock"/>
                <a:ea typeface="Overlock"/>
                <a:cs typeface="Overlock"/>
                <a:sym typeface="Overlock"/>
              </a:rPr>
              <a:t>D1</a:t>
            </a:r>
            <a:r>
              <a:rPr lang="en-US">
                <a:latin typeface="Overlock"/>
                <a:ea typeface="Overlock"/>
                <a:cs typeface="Overlock"/>
                <a:sym typeface="Overlock"/>
              </a:rPr>
              <a:t>, I</a:t>
            </a:r>
            <a:r>
              <a:rPr baseline="-25000" lang="en-US">
                <a:latin typeface="Overlock"/>
                <a:ea typeface="Overlock"/>
                <a:cs typeface="Overlock"/>
                <a:sym typeface="Overlock"/>
              </a:rPr>
              <a:t>D2</a:t>
            </a:r>
            <a:endParaRPr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358" name="Google Shape;358;p27"/>
          <p:cNvSpPr txBox="1"/>
          <p:nvPr>
            <p:ph type="title"/>
          </p:nvPr>
        </p:nvSpPr>
        <p:spPr>
          <a:xfrm>
            <a:off x="38529" y="475179"/>
            <a:ext cx="9010222" cy="798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 Rounded"/>
              <a:buNone/>
            </a:pPr>
            <a:r>
              <a:rPr lang="en-US"/>
              <a:t>Exercise 2</a:t>
            </a:r>
            <a:endParaRPr/>
          </a:p>
        </p:txBody>
      </p:sp>
      <p:pic>
        <p:nvPicPr>
          <p:cNvPr id="359" name="Google Shape;35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5615" y="2716438"/>
            <a:ext cx="7382517" cy="3216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8"/>
          <p:cNvSpPr txBox="1"/>
          <p:nvPr>
            <p:ph idx="1" type="body"/>
          </p:nvPr>
        </p:nvSpPr>
        <p:spPr>
          <a:xfrm>
            <a:off x="38529" y="1376737"/>
            <a:ext cx="9010221" cy="5197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26" lvl="0" marL="365751" rtl="0" algn="just"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A curve tracer displays the characteristic curve of a diode in the test circuit. This curve can be compared to the specifications of the diode from a data sheet.</a:t>
            </a:r>
            <a:endParaRPr/>
          </a:p>
          <a:p>
            <a:pPr indent="-90926" lvl="0" marL="365751" rtl="0" algn="just"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365" name="Google Shape;365;p28"/>
          <p:cNvSpPr txBox="1"/>
          <p:nvPr>
            <p:ph type="title"/>
          </p:nvPr>
        </p:nvSpPr>
        <p:spPr>
          <a:xfrm>
            <a:off x="38529" y="475179"/>
            <a:ext cx="9010222" cy="798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 Rounded"/>
              <a:buNone/>
            </a:pPr>
            <a:r>
              <a:rPr lang="en-US"/>
              <a:t>Curve Tracer</a:t>
            </a:r>
            <a:endParaRPr/>
          </a:p>
        </p:txBody>
      </p:sp>
      <p:pic>
        <p:nvPicPr>
          <p:cNvPr descr="fg01_04400.jpg" id="366" name="Google Shape;36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1061" y="2845343"/>
            <a:ext cx="4737312" cy="3831934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9"/>
          <p:cNvSpPr txBox="1"/>
          <p:nvPr>
            <p:ph idx="1" type="body"/>
          </p:nvPr>
        </p:nvSpPr>
        <p:spPr>
          <a:xfrm>
            <a:off x="38529" y="1376737"/>
            <a:ext cx="9010221" cy="5197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26" lvl="0" marL="365751" rtl="0" algn="just"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US" sz="2800">
                <a:latin typeface="Overlock"/>
                <a:ea typeface="Overlock"/>
                <a:cs typeface="Overlock"/>
                <a:sym typeface="Overlock"/>
              </a:rPr>
              <a:t>There are several types of diodes besides the standard </a:t>
            </a:r>
            <a:r>
              <a:rPr i="1" lang="en-US" sz="2800">
                <a:latin typeface="Overlock"/>
                <a:ea typeface="Overlock"/>
                <a:cs typeface="Overlock"/>
                <a:sym typeface="Overlock"/>
              </a:rPr>
              <a:t>p-n</a:t>
            </a:r>
            <a:r>
              <a:rPr lang="en-US" sz="2800">
                <a:latin typeface="Overlock"/>
                <a:ea typeface="Overlock"/>
                <a:cs typeface="Overlock"/>
                <a:sym typeface="Overlock"/>
              </a:rPr>
              <a:t> junction diode.  Three of the more common are:</a:t>
            </a:r>
            <a:endParaRPr/>
          </a:p>
          <a:p>
            <a:pPr indent="-342900" lvl="1" marL="754370" rtl="0" algn="just">
              <a:spcBef>
                <a:spcPts val="30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Overlock"/>
                <a:ea typeface="Overlock"/>
                <a:cs typeface="Overlock"/>
                <a:sym typeface="Overlock"/>
              </a:rPr>
              <a:t>Zener diodes</a:t>
            </a:r>
            <a:endParaRPr/>
          </a:p>
          <a:p>
            <a:pPr indent="-342900" lvl="1" marL="754370" rtl="0" algn="just">
              <a:spcBef>
                <a:spcPts val="30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Overlock"/>
                <a:ea typeface="Overlock"/>
                <a:cs typeface="Overlock"/>
                <a:sym typeface="Overlock"/>
              </a:rPr>
              <a:t>Light-emitting diodes</a:t>
            </a:r>
            <a:endParaRPr/>
          </a:p>
          <a:p>
            <a:pPr indent="-342900" lvl="1" marL="754370" rtl="0" algn="just">
              <a:spcBef>
                <a:spcPts val="30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Overlock"/>
                <a:ea typeface="Overlock"/>
                <a:cs typeface="Overlock"/>
                <a:sym typeface="Overlock"/>
              </a:rPr>
              <a:t>Diode arrays</a:t>
            </a:r>
            <a:endParaRPr/>
          </a:p>
          <a:p>
            <a:pPr indent="-78226" lvl="0" marL="365751" rtl="0" algn="just">
              <a:spcBef>
                <a:spcPts val="3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/>
          </a:p>
          <a:p>
            <a:pPr indent="-90926" lvl="0" marL="365751" rtl="0" algn="just"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372" name="Google Shape;372;p29"/>
          <p:cNvSpPr txBox="1"/>
          <p:nvPr>
            <p:ph type="title"/>
          </p:nvPr>
        </p:nvSpPr>
        <p:spPr>
          <a:xfrm>
            <a:off x="38529" y="475179"/>
            <a:ext cx="9010222" cy="798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 Rounded"/>
              <a:buNone/>
            </a:pPr>
            <a:r>
              <a:rPr lang="en-US"/>
              <a:t>Other Types of Diodes</a:t>
            </a:r>
            <a:endParaRPr/>
          </a:p>
        </p:txBody>
      </p:sp>
      <p:pic>
        <p:nvPicPr>
          <p:cNvPr descr="Image result for Light-Emitting Diode" id="373" name="Google Shape;37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4207" y="2711223"/>
            <a:ext cx="3524250" cy="2008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zener diode" id="374" name="Google Shape;37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889" y="4459765"/>
            <a:ext cx="2293712" cy="22937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diode array" id="375" name="Google Shape;375;p29"/>
          <p:cNvPicPr preferRelativeResize="0"/>
          <p:nvPr/>
        </p:nvPicPr>
        <p:blipFill rotWithShape="1">
          <a:blip r:embed="rId5">
            <a:alphaModFix/>
          </a:blip>
          <a:srcRect b="12783" l="15819" r="18015" t="14789"/>
          <a:stretch/>
        </p:blipFill>
        <p:spPr>
          <a:xfrm>
            <a:off x="4376057" y="5077076"/>
            <a:ext cx="2035629" cy="167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0"/>
          <p:cNvSpPr txBox="1"/>
          <p:nvPr>
            <p:ph idx="1" type="body"/>
          </p:nvPr>
        </p:nvSpPr>
        <p:spPr>
          <a:xfrm>
            <a:off x="38529" y="1376737"/>
            <a:ext cx="9010221" cy="5197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26" lvl="0" marL="365751" rtl="0" algn="just"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A </a:t>
            </a:r>
            <a:r>
              <a:rPr b="1" lang="en-US">
                <a:solidFill>
                  <a:srgbClr val="0000FF"/>
                </a:solidFill>
                <a:latin typeface="Overlock"/>
                <a:ea typeface="Overlock"/>
                <a:cs typeface="Overlock"/>
                <a:sym typeface="Overlock"/>
              </a:rPr>
              <a:t>Zener diode </a:t>
            </a:r>
            <a:r>
              <a:rPr lang="en-US">
                <a:latin typeface="Overlock"/>
                <a:ea typeface="Overlock"/>
                <a:cs typeface="Overlock"/>
                <a:sym typeface="Overlock"/>
              </a:rPr>
              <a:t>is one that is designed to safely operate in its zener region; i.e., biased at the Zener voltage (VZ).</a:t>
            </a:r>
            <a:endParaRPr/>
          </a:p>
          <a:p>
            <a:pPr indent="-90926" lvl="0" marL="365751" rtl="0" algn="just"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Overlock"/>
              <a:ea typeface="Overlock"/>
              <a:cs typeface="Overlock"/>
              <a:sym typeface="Overlock"/>
            </a:endParaRPr>
          </a:p>
          <a:p>
            <a:pPr indent="-256026" lvl="0" marL="365751" rtl="0" algn="just">
              <a:spcBef>
                <a:spcPts val="300"/>
              </a:spcBef>
              <a:spcAft>
                <a:spcPts val="0"/>
              </a:spcAft>
              <a:buSzPts val="2600"/>
              <a:buChar char="▪"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Common zener diode voltage ratings are between 1.8 V and 200 V</a:t>
            </a:r>
            <a:endParaRPr/>
          </a:p>
          <a:p>
            <a:pPr indent="-90926" lvl="0" marL="365751" rtl="0" algn="just"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90926" lvl="0" marL="365751" rtl="0" algn="just"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381" name="Google Shape;381;p30"/>
          <p:cNvSpPr txBox="1"/>
          <p:nvPr>
            <p:ph type="title"/>
          </p:nvPr>
        </p:nvSpPr>
        <p:spPr>
          <a:xfrm>
            <a:off x="38529" y="475179"/>
            <a:ext cx="9010222" cy="798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 Rounded"/>
              <a:buNone/>
            </a:pPr>
            <a:r>
              <a:rPr lang="en-US"/>
              <a:t>Zener Diode</a:t>
            </a:r>
            <a:endParaRPr/>
          </a:p>
        </p:txBody>
      </p:sp>
      <p:pic>
        <p:nvPicPr>
          <p:cNvPr descr="fg01_04600.jpg" id="382" name="Google Shape;38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2484" y="3368740"/>
            <a:ext cx="1976917" cy="3308538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1"/>
          <p:cNvSpPr txBox="1"/>
          <p:nvPr>
            <p:ph idx="1" type="body"/>
          </p:nvPr>
        </p:nvSpPr>
        <p:spPr>
          <a:xfrm>
            <a:off x="38529" y="1376737"/>
            <a:ext cx="9010221" cy="5197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26" lvl="0" marL="365751" rtl="0" algn="just"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US" sz="2800">
                <a:latin typeface="Overlock"/>
                <a:ea typeface="Overlock"/>
                <a:cs typeface="Overlock"/>
                <a:sym typeface="Overlock"/>
              </a:rPr>
              <a:t>An </a:t>
            </a:r>
            <a:r>
              <a:rPr b="1" lang="en-US" sz="2800">
                <a:solidFill>
                  <a:srgbClr val="333399"/>
                </a:solidFill>
                <a:latin typeface="Overlock"/>
                <a:ea typeface="Overlock"/>
                <a:cs typeface="Overlock"/>
                <a:sym typeface="Overlock"/>
              </a:rPr>
              <a:t>LED</a:t>
            </a:r>
            <a:r>
              <a:rPr lang="en-US" sz="2800">
                <a:latin typeface="Overlock"/>
                <a:ea typeface="Overlock"/>
                <a:cs typeface="Overlock"/>
                <a:sym typeface="Overlock"/>
              </a:rPr>
              <a:t> emits light when it is forward biased, which can be in the infrared or visible spectrum.</a:t>
            </a:r>
            <a:r>
              <a:rPr lang="en-US" sz="2800">
                <a:solidFill>
                  <a:schemeClr val="accent2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endParaRPr/>
          </a:p>
          <a:p>
            <a:pPr indent="-78226" lvl="0" marL="365751" rtl="0" algn="just">
              <a:spcBef>
                <a:spcPts val="3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>
              <a:solidFill>
                <a:srgbClr val="0000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256026" lvl="0" marL="365751" rtl="0" algn="just">
              <a:spcBef>
                <a:spcPts val="300"/>
              </a:spcBef>
              <a:spcAft>
                <a:spcPts val="0"/>
              </a:spcAft>
              <a:buSzPts val="2800"/>
              <a:buChar char="▪"/>
            </a:pPr>
            <a:r>
              <a:rPr lang="en-US" sz="2800">
                <a:solidFill>
                  <a:srgbClr val="0000FF"/>
                </a:solidFill>
                <a:latin typeface="Overlock"/>
                <a:ea typeface="Overlock"/>
                <a:cs typeface="Overlock"/>
                <a:sym typeface="Overlock"/>
              </a:rPr>
              <a:t>The forward bias voltage is usually in the range of 2 V to 3 V.</a:t>
            </a:r>
            <a:endParaRPr/>
          </a:p>
          <a:p>
            <a:pPr indent="-90926" lvl="0" marL="365751" rtl="0" algn="just"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388" name="Google Shape;388;p31"/>
          <p:cNvSpPr txBox="1"/>
          <p:nvPr>
            <p:ph type="title"/>
          </p:nvPr>
        </p:nvSpPr>
        <p:spPr>
          <a:xfrm>
            <a:off x="38529" y="475179"/>
            <a:ext cx="9010222" cy="798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 Rounded"/>
              <a:buNone/>
            </a:pPr>
            <a:r>
              <a:rPr lang="en-US"/>
              <a:t>Light-Emitting Diode (LED)</a:t>
            </a:r>
            <a:endParaRPr/>
          </a:p>
        </p:txBody>
      </p:sp>
      <p:pic>
        <p:nvPicPr>
          <p:cNvPr descr="fg01_05000.jpg" id="389" name="Google Shape;38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0662" y="4306946"/>
            <a:ext cx="2968625" cy="13843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390" name="Google Shape;39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1939" y="3988366"/>
            <a:ext cx="2085975" cy="2021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2"/>
          <p:cNvSpPr txBox="1"/>
          <p:nvPr>
            <p:ph idx="1" type="body"/>
          </p:nvPr>
        </p:nvSpPr>
        <p:spPr>
          <a:xfrm>
            <a:off x="38529" y="1376737"/>
            <a:ext cx="9010221" cy="5197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26" lvl="0" marL="365751" rtl="0" algn="just"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Multiple diodes can be packaged together in an integrated circuit (IC).</a:t>
            </a:r>
            <a:endParaRPr/>
          </a:p>
          <a:p>
            <a:pPr indent="-90926" lvl="0" marL="365751" rtl="0" algn="just"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Overlock"/>
              <a:ea typeface="Overlock"/>
              <a:cs typeface="Overlock"/>
              <a:sym typeface="Overlock"/>
            </a:endParaRPr>
          </a:p>
          <a:p>
            <a:pPr indent="-90926" lvl="0" marL="365751" rtl="0" algn="just"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Overlock"/>
              <a:ea typeface="Overlock"/>
              <a:cs typeface="Overlock"/>
              <a:sym typeface="Overlock"/>
            </a:endParaRPr>
          </a:p>
          <a:p>
            <a:pPr indent="-256026" lvl="0" marL="365751" rtl="0" algn="just">
              <a:spcBef>
                <a:spcPts val="300"/>
              </a:spcBef>
              <a:spcAft>
                <a:spcPts val="0"/>
              </a:spcAft>
              <a:buSzPts val="2600"/>
              <a:buChar char="▪"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A variety of diode configurations are available. </a:t>
            </a:r>
            <a:endParaRPr/>
          </a:p>
          <a:p>
            <a:pPr indent="-90926" lvl="0" marL="365751" rtl="0" algn="just"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90926" lvl="0" marL="365751" rtl="0" algn="just"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396" name="Google Shape;396;p32"/>
          <p:cNvSpPr txBox="1"/>
          <p:nvPr>
            <p:ph type="title"/>
          </p:nvPr>
        </p:nvSpPr>
        <p:spPr>
          <a:xfrm>
            <a:off x="38529" y="475179"/>
            <a:ext cx="9010222" cy="798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 Rounded"/>
              <a:buNone/>
            </a:pPr>
            <a:r>
              <a:rPr lang="en-US"/>
              <a:t>Diode Arrays</a:t>
            </a:r>
            <a:endParaRPr/>
          </a:p>
        </p:txBody>
      </p:sp>
      <p:grpSp>
        <p:nvGrpSpPr>
          <p:cNvPr id="397" name="Google Shape;397;p32"/>
          <p:cNvGrpSpPr/>
          <p:nvPr/>
        </p:nvGrpSpPr>
        <p:grpSpPr>
          <a:xfrm>
            <a:off x="2380103" y="3823450"/>
            <a:ext cx="4038600" cy="2819400"/>
            <a:chOff x="2736" y="1542"/>
            <a:chExt cx="2688" cy="2016"/>
          </a:xfrm>
        </p:grpSpPr>
        <p:sp>
          <p:nvSpPr>
            <p:cNvPr id="398" name="Google Shape;398;p32"/>
            <p:cNvSpPr/>
            <p:nvPr/>
          </p:nvSpPr>
          <p:spPr>
            <a:xfrm>
              <a:off x="2880" y="1542"/>
              <a:ext cx="2544" cy="201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9" name="Google Shape;399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32" y="1782"/>
              <a:ext cx="1344" cy="7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032" y="2646"/>
              <a:ext cx="1356" cy="8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1" name="Google Shape;401;p32"/>
            <p:cNvSpPr txBox="1"/>
            <p:nvPr/>
          </p:nvSpPr>
          <p:spPr>
            <a:xfrm>
              <a:off x="2736" y="1974"/>
              <a:ext cx="1248" cy="1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Common Anode</a:t>
              </a:r>
              <a:endParaRPr/>
            </a:p>
          </p:txBody>
        </p:sp>
        <p:sp>
          <p:nvSpPr>
            <p:cNvPr id="402" name="Google Shape;402;p32"/>
            <p:cNvSpPr txBox="1"/>
            <p:nvPr/>
          </p:nvSpPr>
          <p:spPr>
            <a:xfrm>
              <a:off x="2736" y="2886"/>
              <a:ext cx="1248" cy="1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Common Cathode</a:t>
              </a:r>
              <a:endParaRPr/>
            </a:p>
          </p:txBody>
        </p:sp>
      </p:grpSp>
      <p:pic>
        <p:nvPicPr>
          <p:cNvPr descr="04080501" id="403" name="Google Shape;403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15088" y="1933954"/>
            <a:ext cx="1337368" cy="110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3"/>
          <p:cNvSpPr txBox="1"/>
          <p:nvPr>
            <p:ph type="title"/>
          </p:nvPr>
        </p:nvSpPr>
        <p:spPr>
          <a:xfrm>
            <a:off x="38529" y="475179"/>
            <a:ext cx="9010222" cy="798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 Rounded"/>
              <a:buNone/>
            </a:pPr>
            <a:r>
              <a:rPr lang="en-US"/>
              <a:t>DC Adapter Circuits</a:t>
            </a:r>
            <a:endParaRPr/>
          </a:p>
        </p:txBody>
      </p:sp>
      <p:pic>
        <p:nvPicPr>
          <p:cNvPr descr="Circuit Diagram of Regulated Power Supply" id="409" name="Google Shape;40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520" y="3805373"/>
            <a:ext cx="7184554" cy="26346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veform of Regulated Power supply" id="410" name="Google Shape;41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23797" y="1407793"/>
            <a:ext cx="3876675" cy="249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4"/>
          <p:cNvSpPr txBox="1"/>
          <p:nvPr>
            <p:ph type="title"/>
          </p:nvPr>
        </p:nvSpPr>
        <p:spPr>
          <a:xfrm>
            <a:off x="38529" y="475179"/>
            <a:ext cx="9010222" cy="798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 Rounded"/>
              <a:buNone/>
            </a:pPr>
            <a:r>
              <a:rPr lang="en-US"/>
              <a:t>Diode Application - Reverse Current Protection</a:t>
            </a:r>
            <a:endParaRPr/>
          </a:p>
        </p:txBody>
      </p:sp>
      <p:pic>
        <p:nvPicPr>
          <p:cNvPr descr="https://cdn.sparkfun.com/assets/1/0/4/8/5/5175bb7ace395fa848000000.png" id="416" name="Google Shape;416;p3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3773" y="1692402"/>
            <a:ext cx="5139848" cy="1982788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4"/>
          <p:cNvSpPr txBox="1"/>
          <p:nvPr/>
        </p:nvSpPr>
        <p:spPr>
          <a:xfrm>
            <a:off x="38529" y="3986784"/>
            <a:ext cx="9010221" cy="2587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26" lvl="0" marL="365751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Font typeface="Noto Sans Symbols"/>
              <a:buChar char="▪"/>
            </a:pPr>
            <a:r>
              <a:rPr b="1" lang="en-US" sz="2600">
                <a:solidFill>
                  <a:srgbClr val="FF0000"/>
                </a:solidFill>
                <a:latin typeface="Overlock"/>
                <a:ea typeface="Overlock"/>
                <a:cs typeface="Overlock"/>
                <a:sym typeface="Overlock"/>
              </a:rPr>
              <a:t>Mandatory design </a:t>
            </a:r>
            <a:r>
              <a:rPr lang="en-US" sz="2600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for any system</a:t>
            </a:r>
            <a:endParaRPr/>
          </a:p>
          <a:p>
            <a:pPr indent="-256026" lvl="0" marL="365751" marR="0" rtl="0" algn="l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2600"/>
              <a:buFont typeface="Noto Sans Symbols"/>
              <a:buChar char="▪"/>
            </a:pPr>
            <a:r>
              <a:rPr lang="en-US" sz="2600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Drawback: around 0.7V loss because of the forward voltage drop. </a:t>
            </a:r>
            <a:endParaRPr/>
          </a:p>
          <a:p>
            <a:pPr indent="0" lvl="0" marL="109725" marR="0" rtl="0" algn="l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2600"/>
              <a:buFont typeface="Noto Sans Symbols"/>
              <a:buNone/>
            </a:pPr>
            <a:r>
              <a:rPr b="1" lang="en-US" sz="2600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🡪Schottky diodes</a:t>
            </a:r>
            <a:r>
              <a:rPr lang="en-US" sz="2600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 an excellent choice for reverse protection diodes.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fb7452b05a_0_16"/>
          <p:cNvSpPr txBox="1"/>
          <p:nvPr>
            <p:ph idx="1" type="body"/>
          </p:nvPr>
        </p:nvSpPr>
        <p:spPr>
          <a:xfrm>
            <a:off x="38529" y="1376737"/>
            <a:ext cx="9010200" cy="51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56025" lvl="0" marL="365751" rtl="0" algn="l"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TTL 74LS00 NAND Gates along with a single-pole double-throw switch are to be used to make a simple set-reset bistable circuit signal. Calculate: </a:t>
            </a:r>
            <a:endParaRPr/>
          </a:p>
          <a:p>
            <a:pPr indent="0" lvl="0" marL="365751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65751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1). The maximum pull-up resistor values if the voltage representing a logic HIGH input is to be held at 4.5 volts when the switch is open, and </a:t>
            </a:r>
            <a:endParaRPr/>
          </a:p>
          <a:p>
            <a:pPr indent="0" lvl="0" marL="365751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65751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2). The current flowing through the resistor when the switch is closed (assume zero contact resistance). Also draw the circuit.</a:t>
            </a:r>
            <a:endParaRPr/>
          </a:p>
          <a:p>
            <a:pPr indent="-90925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None/>
            </a:pPr>
            <a:r>
              <a:t/>
            </a:r>
            <a:endParaRPr/>
          </a:p>
          <a:p>
            <a:pPr indent="-256025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Data given: Vcc = 5V, V</a:t>
            </a:r>
            <a:r>
              <a:rPr baseline="-25000" lang="en-US"/>
              <a:t>IH</a:t>
            </a:r>
            <a:r>
              <a:rPr lang="en-US"/>
              <a:t> = 4.5V, and I</a:t>
            </a:r>
            <a:r>
              <a:rPr baseline="-25000" lang="en-US"/>
              <a:t>IH(max)</a:t>
            </a:r>
            <a:r>
              <a:rPr lang="en-US"/>
              <a:t> = 20μA</a:t>
            </a:r>
            <a:endParaRPr/>
          </a:p>
          <a:p>
            <a:pPr indent="0" lvl="0" marL="109725" rtl="0" algn="l"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135" name="Google Shape;135;g2fb7452b05a_0_16"/>
          <p:cNvSpPr txBox="1"/>
          <p:nvPr>
            <p:ph type="title"/>
          </p:nvPr>
        </p:nvSpPr>
        <p:spPr>
          <a:xfrm>
            <a:off x="38529" y="475179"/>
            <a:ext cx="90102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 Rounded"/>
              <a:buNone/>
            </a:pPr>
            <a:r>
              <a:rPr lang="en-US"/>
              <a:t>Example 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5"/>
          <p:cNvSpPr txBox="1"/>
          <p:nvPr>
            <p:ph idx="1" type="body"/>
          </p:nvPr>
        </p:nvSpPr>
        <p:spPr>
          <a:xfrm>
            <a:off x="2649789" y="1631920"/>
            <a:ext cx="3406420" cy="7444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26" lvl="0" marL="365751" rtl="0" algn="l"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SIM800L: 4.3V </a:t>
            </a:r>
            <a:endParaRPr/>
          </a:p>
        </p:txBody>
      </p:sp>
      <p:sp>
        <p:nvSpPr>
          <p:cNvPr id="423" name="Google Shape;423;p35"/>
          <p:cNvSpPr txBox="1"/>
          <p:nvPr>
            <p:ph type="title"/>
          </p:nvPr>
        </p:nvSpPr>
        <p:spPr>
          <a:xfrm>
            <a:off x="38529" y="475179"/>
            <a:ext cx="9010222" cy="798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 Rounded"/>
              <a:buNone/>
            </a:pPr>
            <a:r>
              <a:rPr lang="en-US"/>
              <a:t>Diode Application – Reverse Current Protection</a:t>
            </a:r>
            <a:endParaRPr/>
          </a:p>
        </p:txBody>
      </p:sp>
      <p:pic>
        <p:nvPicPr>
          <p:cNvPr descr="http://iotsky.vn/upload/images/sim800.png" id="424" name="Google Shape;424;p35"/>
          <p:cNvPicPr preferRelativeResize="0"/>
          <p:nvPr/>
        </p:nvPicPr>
        <p:blipFill rotWithShape="1">
          <a:blip r:embed="rId3">
            <a:alphaModFix/>
          </a:blip>
          <a:srcRect b="12750" l="5140" r="2610" t="10410"/>
          <a:stretch/>
        </p:blipFill>
        <p:spPr>
          <a:xfrm>
            <a:off x="216189" y="2734302"/>
            <a:ext cx="8654902" cy="2700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6"/>
          <p:cNvSpPr txBox="1"/>
          <p:nvPr>
            <p:ph idx="1" type="body"/>
          </p:nvPr>
        </p:nvSpPr>
        <p:spPr>
          <a:xfrm>
            <a:off x="38529" y="1376737"/>
            <a:ext cx="9010221" cy="5197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26" lvl="0" marL="365751" rtl="0" algn="l"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-US" sz="2400">
                <a:latin typeface="Overlock"/>
                <a:ea typeface="Overlock"/>
                <a:cs typeface="Overlock"/>
                <a:sym typeface="Overlock"/>
              </a:rPr>
              <a:t>Half-wave Rectification</a:t>
            </a:r>
            <a:endParaRPr/>
          </a:p>
          <a:p>
            <a:pPr indent="-103626" lvl="0" marL="365751" rtl="0" algn="l">
              <a:spcBef>
                <a:spcPts val="30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t/>
            </a:r>
            <a:endParaRPr sz="2400">
              <a:latin typeface="Overlock"/>
              <a:ea typeface="Overlock"/>
              <a:cs typeface="Overlock"/>
              <a:sym typeface="Overlock"/>
            </a:endParaRPr>
          </a:p>
          <a:p>
            <a:pPr indent="-103626" lvl="0" marL="365751" rtl="0" algn="l">
              <a:spcBef>
                <a:spcPts val="30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t/>
            </a:r>
            <a:endParaRPr sz="2400">
              <a:latin typeface="Overlock"/>
              <a:ea typeface="Overlock"/>
              <a:cs typeface="Overlock"/>
              <a:sym typeface="Overlock"/>
            </a:endParaRPr>
          </a:p>
          <a:p>
            <a:pPr indent="-103626" lvl="0" marL="365751" rtl="0" algn="l">
              <a:spcBef>
                <a:spcPts val="30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t/>
            </a:r>
            <a:endParaRPr sz="2400">
              <a:latin typeface="Overlock"/>
              <a:ea typeface="Overlock"/>
              <a:cs typeface="Overlock"/>
              <a:sym typeface="Overlock"/>
            </a:endParaRPr>
          </a:p>
          <a:p>
            <a:pPr indent="-103626" lvl="0" marL="365751" rtl="0" algn="l">
              <a:spcBef>
                <a:spcPts val="30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t/>
            </a:r>
            <a:endParaRPr sz="2400">
              <a:latin typeface="Overlock"/>
              <a:ea typeface="Overlock"/>
              <a:cs typeface="Overlock"/>
              <a:sym typeface="Overlock"/>
            </a:endParaRPr>
          </a:p>
          <a:p>
            <a:pPr indent="-103626" lvl="0" marL="365751" rtl="0" algn="l">
              <a:spcBef>
                <a:spcPts val="30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t/>
            </a:r>
            <a:endParaRPr sz="2400">
              <a:latin typeface="Overlock"/>
              <a:ea typeface="Overlock"/>
              <a:cs typeface="Overlock"/>
              <a:sym typeface="Overlock"/>
            </a:endParaRPr>
          </a:p>
          <a:p>
            <a:pPr indent="-256026" lvl="0" marL="365751" rtl="0" algn="l">
              <a:spcBef>
                <a:spcPts val="30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-US" sz="2400">
                <a:latin typeface="Overlock"/>
                <a:ea typeface="Overlock"/>
                <a:cs typeface="Overlock"/>
                <a:sym typeface="Overlock"/>
              </a:rPr>
              <a:t>Full-ware Rectification</a:t>
            </a:r>
            <a:endParaRPr sz="2400"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430" name="Google Shape;430;p36"/>
          <p:cNvSpPr txBox="1"/>
          <p:nvPr>
            <p:ph type="title"/>
          </p:nvPr>
        </p:nvSpPr>
        <p:spPr>
          <a:xfrm>
            <a:off x="38529" y="475179"/>
            <a:ext cx="9010222" cy="798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 Rounded"/>
              <a:buNone/>
            </a:pPr>
            <a:r>
              <a:rPr lang="en-US"/>
              <a:t>Diode and Its Application</a:t>
            </a:r>
            <a:endParaRPr/>
          </a:p>
        </p:txBody>
      </p:sp>
      <p:pic>
        <p:nvPicPr>
          <p:cNvPr descr="Image result for full wave bridge rectifier animation" id="431" name="Google Shape;43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1617" y="3832815"/>
            <a:ext cx="4260931" cy="29826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half wave rectifier" id="432" name="Google Shape;432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8014" y="1925008"/>
            <a:ext cx="6191250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7"/>
          <p:cNvSpPr txBox="1"/>
          <p:nvPr>
            <p:ph idx="1" type="body"/>
          </p:nvPr>
        </p:nvSpPr>
        <p:spPr>
          <a:xfrm>
            <a:off x="38529" y="1376737"/>
            <a:ext cx="9010221" cy="5197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26" lvl="0" marL="365751" rtl="0" algn="l"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Convert AC to DC using one Diode</a:t>
            </a:r>
            <a:endParaRPr/>
          </a:p>
          <a:p>
            <a:pPr indent="-909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438" name="Google Shape;438;p37"/>
          <p:cNvSpPr txBox="1"/>
          <p:nvPr>
            <p:ph type="title"/>
          </p:nvPr>
        </p:nvSpPr>
        <p:spPr>
          <a:xfrm>
            <a:off x="38529" y="475179"/>
            <a:ext cx="9010222" cy="798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 Rounded"/>
              <a:buNone/>
            </a:pPr>
            <a:r>
              <a:rPr lang="en-US"/>
              <a:t>Half-Wave Rectification</a:t>
            </a:r>
            <a:endParaRPr/>
          </a:p>
        </p:txBody>
      </p:sp>
      <p:sp>
        <p:nvSpPr>
          <p:cNvPr id="439" name="Google Shape;439;p37"/>
          <p:cNvSpPr/>
          <p:nvPr/>
        </p:nvSpPr>
        <p:spPr>
          <a:xfrm>
            <a:off x="5652564" y="8310"/>
            <a:ext cx="339618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FF"/>
                </a:solidFill>
                <a:latin typeface="Arial Rounded"/>
                <a:ea typeface="Arial Rounded"/>
                <a:cs typeface="Arial Rounded"/>
                <a:sym typeface="Arial Rounded"/>
              </a:rPr>
              <a:t>AC</a:t>
            </a:r>
            <a:r>
              <a:rPr b="1" lang="en-US" sz="12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: Alternating Current  </a:t>
            </a:r>
            <a:r>
              <a:rPr b="1" lang="en-US" sz="1200">
                <a:solidFill>
                  <a:srgbClr val="0000FF"/>
                </a:solidFill>
                <a:latin typeface="Arial Rounded"/>
                <a:ea typeface="Arial Rounded"/>
                <a:cs typeface="Arial Rounded"/>
                <a:sym typeface="Arial Rounded"/>
              </a:rPr>
              <a:t>DC</a:t>
            </a:r>
            <a:r>
              <a:rPr b="1" lang="en-US" sz="12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: Direct Current</a:t>
            </a:r>
            <a:endParaRPr b="1" sz="12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440" name="Google Shape;44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5200" y="1967321"/>
            <a:ext cx="5543550" cy="22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434" y="2119968"/>
            <a:ext cx="2468880" cy="1707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2" name="Google Shape;442;p37"/>
          <p:cNvGrpSpPr/>
          <p:nvPr/>
        </p:nvGrpSpPr>
        <p:grpSpPr>
          <a:xfrm>
            <a:off x="1129939" y="4263171"/>
            <a:ext cx="6337662" cy="2456616"/>
            <a:chOff x="1129939" y="4263171"/>
            <a:chExt cx="6337662" cy="2456616"/>
          </a:xfrm>
        </p:grpSpPr>
        <p:pic>
          <p:nvPicPr>
            <p:cNvPr id="443" name="Google Shape;443;p37"/>
            <p:cNvPicPr preferRelativeResize="0"/>
            <p:nvPr/>
          </p:nvPicPr>
          <p:blipFill rotWithShape="1">
            <a:blip r:embed="rId5">
              <a:alphaModFix/>
            </a:blip>
            <a:srcRect b="0" l="0" r="0" t="10152"/>
            <a:stretch/>
          </p:blipFill>
          <p:spPr>
            <a:xfrm>
              <a:off x="1129939" y="4263171"/>
              <a:ext cx="6337662" cy="24566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4" name="Google Shape;444;p37"/>
            <p:cNvSpPr/>
            <p:nvPr/>
          </p:nvSpPr>
          <p:spPr>
            <a:xfrm>
              <a:off x="4421777" y="6146872"/>
              <a:ext cx="1042852" cy="45944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6F942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0000FF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Rectifier</a:t>
              </a:r>
              <a:endParaRPr b="1" sz="1400">
                <a:solidFill>
                  <a:srgbClr val="0000FF"/>
                </a:solidFill>
                <a:latin typeface="Arial Rounded"/>
                <a:ea typeface="Arial Rounded"/>
                <a:cs typeface="Arial Rounded"/>
                <a:sym typeface="Arial Rounded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8"/>
          <p:cNvSpPr txBox="1"/>
          <p:nvPr>
            <p:ph type="title"/>
          </p:nvPr>
        </p:nvSpPr>
        <p:spPr>
          <a:xfrm>
            <a:off x="38529" y="475179"/>
            <a:ext cx="9010222" cy="798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 Rounded"/>
              <a:buNone/>
            </a:pPr>
            <a:r>
              <a:rPr lang="en-US"/>
              <a:t>Half-Wave Rectification (cont.)</a:t>
            </a:r>
            <a:endParaRPr/>
          </a:p>
        </p:txBody>
      </p:sp>
      <p:pic>
        <p:nvPicPr>
          <p:cNvPr id="450" name="Google Shape;45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347" y="3370219"/>
            <a:ext cx="7362825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4252" y="5038999"/>
            <a:ext cx="729615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38"/>
          <p:cNvPicPr preferRelativeResize="0"/>
          <p:nvPr/>
        </p:nvPicPr>
        <p:blipFill rotWithShape="1">
          <a:blip r:embed="rId5">
            <a:alphaModFix/>
          </a:blip>
          <a:srcRect b="0" l="0" r="0" t="7255"/>
          <a:stretch/>
        </p:blipFill>
        <p:spPr>
          <a:xfrm>
            <a:off x="1836284" y="1328057"/>
            <a:ext cx="5314950" cy="1996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9"/>
          <p:cNvSpPr txBox="1"/>
          <p:nvPr>
            <p:ph idx="1" type="body"/>
          </p:nvPr>
        </p:nvSpPr>
        <p:spPr>
          <a:xfrm>
            <a:off x="38529" y="1376737"/>
            <a:ext cx="9010221" cy="5197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26" lvl="0" marL="365751" rtl="0" algn="l"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Convert AC to DC using two or four diodes</a:t>
            </a:r>
            <a:endParaRPr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458" name="Google Shape;458;p39"/>
          <p:cNvSpPr txBox="1"/>
          <p:nvPr>
            <p:ph type="title"/>
          </p:nvPr>
        </p:nvSpPr>
        <p:spPr>
          <a:xfrm>
            <a:off x="38529" y="475179"/>
            <a:ext cx="9010222" cy="798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 Rounded"/>
              <a:buNone/>
            </a:pPr>
            <a:r>
              <a:rPr lang="en-US"/>
              <a:t>Full-Wave Rectification</a:t>
            </a:r>
            <a:endParaRPr/>
          </a:p>
        </p:txBody>
      </p:sp>
      <p:pic>
        <p:nvPicPr>
          <p:cNvPr id="459" name="Google Shape;45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490" y="1830950"/>
            <a:ext cx="8385810" cy="159995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39"/>
          <p:cNvSpPr/>
          <p:nvPr/>
        </p:nvSpPr>
        <p:spPr>
          <a:xfrm>
            <a:off x="4022213" y="2171482"/>
            <a:ext cx="1168912" cy="101939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6F942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FF"/>
                </a:solidFill>
                <a:latin typeface="Arial Rounded"/>
                <a:ea typeface="Arial Rounded"/>
                <a:cs typeface="Arial Rounded"/>
                <a:sym typeface="Arial Rounded"/>
              </a:rPr>
              <a:t>Full-Wave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FF"/>
                </a:solidFill>
                <a:latin typeface="Arial Rounded"/>
                <a:ea typeface="Arial Rounded"/>
                <a:cs typeface="Arial Rounded"/>
                <a:sym typeface="Arial Rounded"/>
              </a:rPr>
              <a:t>Rectifier</a:t>
            </a:r>
            <a:endParaRPr b="1" sz="1600">
              <a:solidFill>
                <a:srgbClr val="0000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461" name="Google Shape;461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99" y="4876706"/>
            <a:ext cx="5008831" cy="1930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22212" y="3474982"/>
            <a:ext cx="5026537" cy="1950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0"/>
          <p:cNvSpPr txBox="1"/>
          <p:nvPr>
            <p:ph type="title"/>
          </p:nvPr>
        </p:nvSpPr>
        <p:spPr>
          <a:xfrm>
            <a:off x="38529" y="475179"/>
            <a:ext cx="9010222" cy="798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 Rounded"/>
              <a:buNone/>
            </a:pPr>
            <a:r>
              <a:rPr lang="en-US"/>
              <a:t>Bridge Rectifier</a:t>
            </a:r>
            <a:endParaRPr/>
          </a:p>
        </p:txBody>
      </p:sp>
      <p:pic>
        <p:nvPicPr>
          <p:cNvPr id="468" name="Google Shape;468;p40"/>
          <p:cNvPicPr preferRelativeResize="0"/>
          <p:nvPr/>
        </p:nvPicPr>
        <p:blipFill rotWithShape="1">
          <a:blip r:embed="rId3">
            <a:alphaModFix/>
          </a:blip>
          <a:srcRect b="59046" l="0" r="0" t="0"/>
          <a:stretch/>
        </p:blipFill>
        <p:spPr>
          <a:xfrm>
            <a:off x="582353" y="1376737"/>
            <a:ext cx="7971374" cy="2779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40"/>
          <p:cNvPicPr preferRelativeResize="0"/>
          <p:nvPr/>
        </p:nvPicPr>
        <p:blipFill rotWithShape="1">
          <a:blip r:embed="rId3">
            <a:alphaModFix/>
          </a:blip>
          <a:srcRect b="8153" l="0" r="0" t="51168"/>
          <a:stretch/>
        </p:blipFill>
        <p:spPr>
          <a:xfrm>
            <a:off x="582353" y="4155821"/>
            <a:ext cx="7742939" cy="2681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1"/>
          <p:cNvSpPr txBox="1"/>
          <p:nvPr>
            <p:ph type="title"/>
          </p:nvPr>
        </p:nvSpPr>
        <p:spPr>
          <a:xfrm>
            <a:off x="38529" y="475179"/>
            <a:ext cx="9010222" cy="798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 Rounded"/>
              <a:buNone/>
            </a:pPr>
            <a:r>
              <a:rPr lang="en-US"/>
              <a:t>Ripple in Rectification</a:t>
            </a:r>
            <a:endParaRPr/>
          </a:p>
        </p:txBody>
      </p:sp>
      <p:grpSp>
        <p:nvGrpSpPr>
          <p:cNvPr id="475" name="Google Shape;475;p41"/>
          <p:cNvGrpSpPr/>
          <p:nvPr/>
        </p:nvGrpSpPr>
        <p:grpSpPr>
          <a:xfrm>
            <a:off x="541995" y="1467306"/>
            <a:ext cx="8046962" cy="5078180"/>
            <a:chOff x="871603" y="1821357"/>
            <a:chExt cx="7081549" cy="4468939"/>
          </a:xfrm>
        </p:grpSpPr>
        <p:pic>
          <p:nvPicPr>
            <p:cNvPr id="476" name="Google Shape;476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71603" y="1821357"/>
              <a:ext cx="7081549" cy="44689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7" name="Google Shape;477;p41"/>
            <p:cNvSpPr/>
            <p:nvPr/>
          </p:nvSpPr>
          <p:spPr>
            <a:xfrm>
              <a:off x="3338623" y="1913860"/>
              <a:ext cx="1382233" cy="361507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41"/>
            <p:cNvSpPr/>
            <p:nvPr/>
          </p:nvSpPr>
          <p:spPr>
            <a:xfrm>
              <a:off x="3586716" y="4055826"/>
              <a:ext cx="1382233" cy="361507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2"/>
          <p:cNvSpPr txBox="1"/>
          <p:nvPr>
            <p:ph type="title"/>
          </p:nvPr>
        </p:nvSpPr>
        <p:spPr>
          <a:xfrm>
            <a:off x="38529" y="475179"/>
            <a:ext cx="9010222" cy="798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 Rounded"/>
              <a:buNone/>
            </a:pPr>
            <a:r>
              <a:rPr lang="en-US"/>
              <a:t>Diode Application - AC to DC Converter</a:t>
            </a:r>
            <a:endParaRPr/>
          </a:p>
        </p:txBody>
      </p:sp>
      <p:pic>
        <p:nvPicPr>
          <p:cNvPr descr="Image result for diode applications" id="484" name="Google Shape;48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789" y="1399984"/>
            <a:ext cx="4133850" cy="25812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485" name="Google Shape;485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77255" y="1470148"/>
            <a:ext cx="2543936" cy="25111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486" name="Google Shape;486;p42"/>
          <p:cNvPicPr preferRelativeResize="0"/>
          <p:nvPr/>
        </p:nvPicPr>
        <p:blipFill rotWithShape="1">
          <a:blip r:embed="rId5">
            <a:alphaModFix/>
          </a:blip>
          <a:srcRect b="12027" l="0" r="0" t="0"/>
          <a:stretch/>
        </p:blipFill>
        <p:spPr>
          <a:xfrm>
            <a:off x="1061332" y="4286123"/>
            <a:ext cx="6959859" cy="2481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3"/>
          <p:cNvSpPr txBox="1"/>
          <p:nvPr>
            <p:ph idx="1" type="body"/>
          </p:nvPr>
        </p:nvSpPr>
        <p:spPr>
          <a:xfrm>
            <a:off x="38529" y="1376737"/>
            <a:ext cx="9010221" cy="5197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90926" lvl="0" marL="365751" rtl="0" algn="l"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492" name="Google Shape;492;p43"/>
          <p:cNvSpPr txBox="1"/>
          <p:nvPr>
            <p:ph type="title"/>
          </p:nvPr>
        </p:nvSpPr>
        <p:spPr>
          <a:xfrm>
            <a:off x="38529" y="475179"/>
            <a:ext cx="9010222" cy="798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 Rounded"/>
              <a:buNone/>
            </a:pPr>
            <a:r>
              <a:rPr lang="en-US"/>
              <a:t>Complete AC/DC Power Circuit</a:t>
            </a:r>
            <a:endParaRPr/>
          </a:p>
        </p:txBody>
      </p:sp>
      <p:pic>
        <p:nvPicPr>
          <p:cNvPr descr="Circuit Diagram of Regulated Power Supply" id="493" name="Google Shape;49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223384"/>
            <a:ext cx="7184554" cy="26346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gulated DC Power Supply" id="494" name="Google Shape;494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279133"/>
            <a:ext cx="7315200" cy="1256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veform of Regulated Power supply" id="495" name="Google Shape;495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42012" y="2535627"/>
            <a:ext cx="3876675" cy="249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4"/>
          <p:cNvSpPr txBox="1"/>
          <p:nvPr>
            <p:ph idx="1" type="body"/>
          </p:nvPr>
        </p:nvSpPr>
        <p:spPr>
          <a:xfrm>
            <a:off x="989505" y="4937760"/>
            <a:ext cx="1497663" cy="768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26" lvl="0" marL="365751" rtl="0" algn="l"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/>
              <a:t>OR </a:t>
            </a:r>
            <a:endParaRPr/>
          </a:p>
        </p:txBody>
      </p:sp>
      <p:sp>
        <p:nvSpPr>
          <p:cNvPr id="501" name="Google Shape;501;p44"/>
          <p:cNvSpPr txBox="1"/>
          <p:nvPr>
            <p:ph type="title"/>
          </p:nvPr>
        </p:nvSpPr>
        <p:spPr>
          <a:xfrm>
            <a:off x="38529" y="475179"/>
            <a:ext cx="9010222" cy="798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 Rounded"/>
              <a:buNone/>
            </a:pPr>
            <a:r>
              <a:rPr lang="en-US"/>
              <a:t>Logic Gates</a:t>
            </a:r>
            <a:endParaRPr/>
          </a:p>
        </p:txBody>
      </p:sp>
      <p:pic>
        <p:nvPicPr>
          <p:cNvPr descr="Diode 2-input OR gate schematic" id="502" name="Google Shape;50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903" y="1814288"/>
            <a:ext cx="283845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ode 2-input AND gate schematic" id="503" name="Google Shape;503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6215" y="1814288"/>
            <a:ext cx="2619375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44"/>
          <p:cNvSpPr txBox="1"/>
          <p:nvPr/>
        </p:nvSpPr>
        <p:spPr>
          <a:xfrm>
            <a:off x="5969937" y="4937760"/>
            <a:ext cx="1497663" cy="768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26" lvl="0" marL="365751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Font typeface="Noto Sans Symbols"/>
              <a:buChar char="▪"/>
            </a:pPr>
            <a:r>
              <a:rPr lang="en-US" sz="2600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AND </a:t>
            </a:r>
            <a:endParaRPr sz="2600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fb7452b05a_0_21"/>
          <p:cNvSpPr txBox="1"/>
          <p:nvPr>
            <p:ph type="title"/>
          </p:nvPr>
        </p:nvSpPr>
        <p:spPr>
          <a:xfrm>
            <a:off x="38529" y="475179"/>
            <a:ext cx="90102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 Rounded"/>
              <a:buNone/>
            </a:pPr>
            <a:r>
              <a:rPr lang="en-US"/>
              <a:t>Answer</a:t>
            </a:r>
            <a:endParaRPr/>
          </a:p>
        </p:txBody>
      </p:sp>
      <p:pic>
        <p:nvPicPr>
          <p:cNvPr descr="pull-up resistor example" id="141" name="Google Shape;141;g2fb7452b05a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8700" y="4178729"/>
            <a:ext cx="4200525" cy="6191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ll-up resistor current" id="142" name="Google Shape;142;g2fb7452b05a_0_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53165" y="5280802"/>
            <a:ext cx="4191000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ll-up resistor bistable flip flop" id="143" name="Google Shape;143;g2fb7452b05a_0_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6975" y="2116506"/>
            <a:ext cx="4067187" cy="295522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2fb7452b05a_0_21"/>
          <p:cNvSpPr/>
          <p:nvPr/>
        </p:nvSpPr>
        <p:spPr>
          <a:xfrm>
            <a:off x="176975" y="1585655"/>
            <a:ext cx="300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04041"/>
                </a:solidFill>
                <a:latin typeface="Lato"/>
                <a:ea typeface="Lato"/>
                <a:cs typeface="Lato"/>
                <a:sym typeface="Lato"/>
              </a:rPr>
              <a:t>Set-Reset Bistable Circuit</a:t>
            </a:r>
            <a:endParaRPr b="1" i="0" sz="1800">
              <a:solidFill>
                <a:srgbClr val="40404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5"/>
          <p:cNvSpPr txBox="1"/>
          <p:nvPr>
            <p:ph idx="1" type="body"/>
          </p:nvPr>
        </p:nvSpPr>
        <p:spPr>
          <a:xfrm>
            <a:off x="38529" y="1376737"/>
            <a:ext cx="9010221" cy="5197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26" lvl="0" marL="365751" rtl="0" algn="l"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Given circuit</a:t>
            </a:r>
            <a:endParaRPr/>
          </a:p>
          <a:p>
            <a:pPr indent="-342900" lvl="1" marL="754370" rtl="0" algn="just">
              <a:spcBef>
                <a:spcPts val="300"/>
              </a:spcBef>
              <a:spcAft>
                <a:spcPts val="0"/>
              </a:spcAft>
              <a:buSzPts val="2200"/>
              <a:buChar char="▪"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Reverse current </a:t>
            </a:r>
            <a:endParaRPr/>
          </a:p>
          <a:p>
            <a:pPr indent="-203200" lvl="1" marL="754370" rtl="0" algn="just">
              <a:spcBef>
                <a:spcPts val="3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Overlock"/>
              <a:ea typeface="Overlock"/>
              <a:cs typeface="Overlock"/>
              <a:sym typeface="Overlock"/>
            </a:endParaRPr>
          </a:p>
          <a:p>
            <a:pPr indent="0" lvl="1" marL="411470" rtl="0" algn="just">
              <a:spcBef>
                <a:spcPts val="3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Overlock"/>
              <a:ea typeface="Overlock"/>
              <a:cs typeface="Overlock"/>
              <a:sym typeface="Overlock"/>
            </a:endParaRPr>
          </a:p>
          <a:p>
            <a:pPr indent="-2560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Determine </a:t>
            </a:r>
            <a:r>
              <a:rPr b="1" lang="en-US">
                <a:solidFill>
                  <a:srgbClr val="0070C0"/>
                </a:solidFill>
                <a:latin typeface="Overlock"/>
                <a:ea typeface="Overlock"/>
                <a:cs typeface="Overlock"/>
                <a:sym typeface="Overlock"/>
              </a:rPr>
              <a:t>V</a:t>
            </a:r>
            <a:r>
              <a:rPr b="1" baseline="-25000" lang="en-US">
                <a:solidFill>
                  <a:srgbClr val="0070C0"/>
                </a:solidFill>
                <a:latin typeface="Overlock"/>
                <a:ea typeface="Overlock"/>
                <a:cs typeface="Overlock"/>
                <a:sym typeface="Overlock"/>
              </a:rPr>
              <a:t>F</a:t>
            </a:r>
            <a:r>
              <a:rPr lang="en-US">
                <a:latin typeface="Overlock"/>
                <a:ea typeface="Overlock"/>
                <a:cs typeface="Overlock"/>
                <a:sym typeface="Overlock"/>
              </a:rPr>
              <a:t>, </a:t>
            </a:r>
            <a:r>
              <a:rPr b="1" lang="en-US">
                <a:solidFill>
                  <a:srgbClr val="0070C0"/>
                </a:solidFill>
                <a:latin typeface="Overlock"/>
                <a:ea typeface="Overlock"/>
                <a:cs typeface="Overlock"/>
                <a:sym typeface="Overlock"/>
              </a:rPr>
              <a:t>I</a:t>
            </a:r>
            <a:r>
              <a:rPr b="1" baseline="-25000" lang="en-US">
                <a:solidFill>
                  <a:srgbClr val="0070C0"/>
                </a:solidFill>
                <a:latin typeface="Overlock"/>
                <a:ea typeface="Overlock"/>
                <a:cs typeface="Overlock"/>
                <a:sym typeface="Overlock"/>
              </a:rPr>
              <a:t>F</a:t>
            </a:r>
            <a:r>
              <a:rPr lang="en-US">
                <a:latin typeface="Overlock"/>
                <a:ea typeface="Overlock"/>
                <a:cs typeface="Overlock"/>
                <a:sym typeface="Overlock"/>
              </a:rPr>
              <a:t> and </a:t>
            </a:r>
            <a:r>
              <a:rPr b="1" lang="en-US">
                <a:solidFill>
                  <a:srgbClr val="0070C0"/>
                </a:solidFill>
                <a:latin typeface="Overlock"/>
                <a:ea typeface="Overlock"/>
                <a:cs typeface="Overlock"/>
                <a:sym typeface="Overlock"/>
              </a:rPr>
              <a:t>V</a:t>
            </a:r>
            <a:r>
              <a:rPr b="1" baseline="-25000" lang="en-US">
                <a:solidFill>
                  <a:srgbClr val="0070C0"/>
                </a:solidFill>
                <a:latin typeface="Overlock"/>
                <a:ea typeface="Overlock"/>
                <a:cs typeface="Overlock"/>
                <a:sym typeface="Overlock"/>
              </a:rPr>
              <a:t>R</a:t>
            </a:r>
            <a:r>
              <a:rPr b="1" lang="en-US">
                <a:solidFill>
                  <a:srgbClr val="0070C0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en-US">
                <a:latin typeface="Overlock"/>
                <a:ea typeface="Overlock"/>
                <a:cs typeface="Overlock"/>
                <a:sym typeface="Overlock"/>
              </a:rPr>
              <a:t>for three diode model</a:t>
            </a:r>
            <a:endParaRPr>
              <a:latin typeface="Overlock"/>
              <a:ea typeface="Overlock"/>
              <a:cs typeface="Overlock"/>
              <a:sym typeface="Overlock"/>
            </a:endParaRPr>
          </a:p>
          <a:p>
            <a:pPr indent="-342900" lvl="1" marL="754370" rtl="0" algn="just">
              <a:spcBef>
                <a:spcPts val="300"/>
              </a:spcBef>
              <a:spcAft>
                <a:spcPts val="0"/>
              </a:spcAft>
              <a:buSzPts val="2200"/>
              <a:buChar char="▪"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Ideal diode model</a:t>
            </a:r>
            <a:endParaRPr/>
          </a:p>
          <a:p>
            <a:pPr indent="-342900" lvl="1" marL="754370" rtl="0" algn="just">
              <a:spcBef>
                <a:spcPts val="300"/>
              </a:spcBef>
              <a:spcAft>
                <a:spcPts val="0"/>
              </a:spcAft>
              <a:buSzPts val="2200"/>
              <a:buChar char="▪"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Practical diode model</a:t>
            </a:r>
            <a:endParaRPr/>
          </a:p>
          <a:p>
            <a:pPr indent="-342900" lvl="1" marL="754370" rtl="0" algn="just">
              <a:spcBef>
                <a:spcPts val="300"/>
              </a:spcBef>
              <a:spcAft>
                <a:spcPts val="0"/>
              </a:spcAft>
              <a:buSzPts val="2200"/>
              <a:buChar char="▪"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Complete diode model</a:t>
            </a:r>
            <a:endParaRPr/>
          </a:p>
          <a:p>
            <a:pPr indent="-909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None/>
            </a:pPr>
            <a:r>
              <a:t/>
            </a:r>
            <a:endParaRPr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510" name="Google Shape;510;p45"/>
          <p:cNvSpPr txBox="1"/>
          <p:nvPr>
            <p:ph type="title"/>
          </p:nvPr>
        </p:nvSpPr>
        <p:spPr>
          <a:xfrm>
            <a:off x="38529" y="475179"/>
            <a:ext cx="9010222" cy="798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 Rounded"/>
              <a:buNone/>
            </a:pPr>
            <a:r>
              <a:rPr lang="en-US"/>
              <a:t>Exercise 4</a:t>
            </a:r>
            <a:endParaRPr/>
          </a:p>
        </p:txBody>
      </p:sp>
      <p:pic>
        <p:nvPicPr>
          <p:cNvPr id="511" name="Google Shape;511;p45"/>
          <p:cNvPicPr preferRelativeResize="0"/>
          <p:nvPr/>
        </p:nvPicPr>
        <p:blipFill rotWithShape="1">
          <a:blip r:embed="rId3">
            <a:alphaModFix/>
          </a:blip>
          <a:srcRect b="0" l="50732" r="460" t="0"/>
          <a:stretch/>
        </p:blipFill>
        <p:spPr>
          <a:xfrm>
            <a:off x="4813764" y="3975636"/>
            <a:ext cx="3519377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81386" y="1860614"/>
            <a:ext cx="1004310" cy="356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46"/>
          <p:cNvPicPr preferRelativeResize="0"/>
          <p:nvPr/>
        </p:nvPicPr>
        <p:blipFill rotWithShape="1">
          <a:blip r:embed="rId3">
            <a:alphaModFix/>
          </a:blip>
          <a:srcRect b="0" l="0" r="0" t="4665"/>
          <a:stretch/>
        </p:blipFill>
        <p:spPr>
          <a:xfrm>
            <a:off x="3028950" y="1927207"/>
            <a:ext cx="6115050" cy="4930793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46"/>
          <p:cNvSpPr txBox="1"/>
          <p:nvPr>
            <p:ph idx="1" type="body"/>
          </p:nvPr>
        </p:nvSpPr>
        <p:spPr>
          <a:xfrm>
            <a:off x="38529" y="1376737"/>
            <a:ext cx="9105471" cy="5197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26" lvl="0" marL="365751" rtl="0" algn="l">
              <a:spcBef>
                <a:spcPts val="0"/>
              </a:spcBef>
              <a:spcAft>
                <a:spcPts val="0"/>
              </a:spcAft>
              <a:buSzPts val="2800"/>
              <a:buFont typeface="Noto Sans Symbols"/>
              <a:buChar char="▪"/>
            </a:pPr>
            <a:r>
              <a:rPr lang="en-US" sz="2800">
                <a:latin typeface="Overlock"/>
                <a:ea typeface="Overlock"/>
                <a:cs typeface="Overlock"/>
                <a:sym typeface="Overlock"/>
              </a:rPr>
              <a:t>Analyze and validate the value of the voltmeter in case of using ideal diode model ?</a:t>
            </a:r>
            <a:endParaRPr sz="2800">
              <a:latin typeface="Overlock"/>
              <a:ea typeface="Overlock"/>
              <a:cs typeface="Overlock"/>
              <a:sym typeface="Overlock"/>
            </a:endParaRPr>
          </a:p>
          <a:p>
            <a:pPr indent="-78226" lvl="0" marL="365751" rtl="0" algn="l">
              <a:spcBef>
                <a:spcPts val="300"/>
              </a:spcBef>
              <a:spcAft>
                <a:spcPts val="0"/>
              </a:spcAft>
              <a:buSzPts val="2800"/>
              <a:buFont typeface="Noto Sans Symbols"/>
              <a:buNone/>
            </a:pPr>
            <a:r>
              <a:t/>
            </a:r>
            <a:endParaRPr sz="2800"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520" name="Google Shape;520;p46"/>
          <p:cNvSpPr txBox="1"/>
          <p:nvPr>
            <p:ph type="title"/>
          </p:nvPr>
        </p:nvSpPr>
        <p:spPr>
          <a:xfrm>
            <a:off x="38529" y="475179"/>
            <a:ext cx="9010222" cy="798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 Rounded"/>
              <a:buNone/>
            </a:pPr>
            <a:r>
              <a:rPr lang="en-US"/>
              <a:t>Exercise 5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7"/>
          <p:cNvSpPr txBox="1"/>
          <p:nvPr>
            <p:ph type="title"/>
          </p:nvPr>
        </p:nvSpPr>
        <p:spPr>
          <a:xfrm>
            <a:off x="38529" y="475179"/>
            <a:ext cx="9010222" cy="798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 Rounded"/>
              <a:buNone/>
            </a:pPr>
            <a:r>
              <a:t/>
            </a:r>
            <a:endParaRPr/>
          </a:p>
        </p:txBody>
      </p:sp>
      <p:pic>
        <p:nvPicPr>
          <p:cNvPr id="526" name="Google Shape;52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528" y="1974365"/>
            <a:ext cx="9015963" cy="2981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"/>
          <p:cNvSpPr txBox="1"/>
          <p:nvPr>
            <p:ph type="ctrTitle"/>
          </p:nvPr>
        </p:nvSpPr>
        <p:spPr>
          <a:xfrm>
            <a:off x="184403" y="751116"/>
            <a:ext cx="8763654" cy="25254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CO2015</a:t>
            </a:r>
            <a:br>
              <a:rPr lang="en-US"/>
            </a:br>
            <a:br>
              <a:rPr lang="en-US">
                <a:solidFill>
                  <a:srgbClr val="FFFF00"/>
                </a:solidFill>
              </a:rPr>
            </a:br>
            <a:r>
              <a:rPr lang="en-US" sz="5400">
                <a:solidFill>
                  <a:srgbClr val="FFFF00"/>
                </a:solidFill>
              </a:rPr>
              <a:t>Diode &amp; Its Applications</a:t>
            </a:r>
            <a:endParaRPr sz="3200"/>
          </a:p>
        </p:txBody>
      </p:sp>
      <p:pic>
        <p:nvPicPr>
          <p:cNvPr id="151" name="Google Shape;151;p1"/>
          <p:cNvPicPr preferRelativeResize="0"/>
          <p:nvPr/>
        </p:nvPicPr>
        <p:blipFill rotWithShape="1">
          <a:blip r:embed="rId3">
            <a:alphaModFix/>
          </a:blip>
          <a:srcRect b="15690" l="3844" r="6226" t="16590"/>
          <a:stretch/>
        </p:blipFill>
        <p:spPr>
          <a:xfrm>
            <a:off x="6184871" y="6068254"/>
            <a:ext cx="2926471" cy="7587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upload.wikimedia.org/wikipedia/commons/thumb/e/e7/Hydrogen_Density_Plots.png/800px-Hydrogen_Density_Plots.png" id="152" name="Google Shape;15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76888" y="4264730"/>
            <a:ext cx="2330198" cy="2117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"/>
          <p:cNvPicPr preferRelativeResize="0"/>
          <p:nvPr/>
        </p:nvPicPr>
        <p:blipFill rotWithShape="1">
          <a:blip r:embed="rId5">
            <a:alphaModFix/>
          </a:blip>
          <a:srcRect b="7709" l="0" r="0" t="9424"/>
          <a:stretch/>
        </p:blipFill>
        <p:spPr>
          <a:xfrm>
            <a:off x="184403" y="4018813"/>
            <a:ext cx="4845884" cy="2808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"/>
          <p:cNvSpPr txBox="1"/>
          <p:nvPr>
            <p:ph idx="1" type="body"/>
          </p:nvPr>
        </p:nvSpPr>
        <p:spPr>
          <a:xfrm>
            <a:off x="38529" y="1376737"/>
            <a:ext cx="9010221" cy="5197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26" lvl="0" marL="365751" rtl="0" algn="l"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Introduction to semiconductor</a:t>
            </a:r>
            <a:endParaRPr/>
          </a:p>
          <a:p>
            <a:pPr indent="-909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None/>
            </a:pPr>
            <a:r>
              <a:t/>
            </a:r>
            <a:endParaRPr>
              <a:latin typeface="Overlock"/>
              <a:ea typeface="Overlock"/>
              <a:cs typeface="Overlock"/>
              <a:sym typeface="Overlock"/>
            </a:endParaRPr>
          </a:p>
          <a:p>
            <a:pPr indent="-2560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Diode</a:t>
            </a:r>
            <a:endParaRPr/>
          </a:p>
          <a:p>
            <a:pPr indent="-909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None/>
            </a:pPr>
            <a:r>
              <a:t/>
            </a:r>
            <a:endParaRPr>
              <a:latin typeface="Overlock"/>
              <a:ea typeface="Overlock"/>
              <a:cs typeface="Overlock"/>
              <a:sym typeface="Overlock"/>
            </a:endParaRPr>
          </a:p>
          <a:p>
            <a:pPr indent="-2560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Applications</a:t>
            </a:r>
            <a:endParaRPr/>
          </a:p>
          <a:p>
            <a:pPr indent="-909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None/>
            </a:pPr>
            <a:r>
              <a:t/>
            </a:r>
            <a:endParaRPr>
              <a:latin typeface="Overlock"/>
              <a:ea typeface="Overlock"/>
              <a:cs typeface="Overlock"/>
              <a:sym typeface="Overlock"/>
            </a:endParaRPr>
          </a:p>
          <a:p>
            <a:pPr indent="-90926" lvl="0" marL="365751" rtl="0" algn="l">
              <a:spcBef>
                <a:spcPts val="300"/>
              </a:spcBef>
              <a:spcAft>
                <a:spcPts val="0"/>
              </a:spcAft>
              <a:buSzPts val="2600"/>
              <a:buFont typeface="Noto Sans Symbols"/>
              <a:buNone/>
            </a:pPr>
            <a:r>
              <a:t/>
            </a:r>
            <a:endParaRPr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59" name="Google Shape;159;p2"/>
          <p:cNvSpPr txBox="1"/>
          <p:nvPr>
            <p:ph type="title"/>
          </p:nvPr>
        </p:nvSpPr>
        <p:spPr>
          <a:xfrm>
            <a:off x="38529" y="475179"/>
            <a:ext cx="9010222" cy="798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 Rounded"/>
              <a:buNone/>
            </a:pPr>
            <a:r>
              <a:rPr lang="en-US"/>
              <a:t>Diode and Its Applications</a:t>
            </a:r>
            <a:endParaRPr/>
          </a:p>
        </p:txBody>
      </p:sp>
      <p:pic>
        <p:nvPicPr>
          <p:cNvPr descr="https://upload.wikimedia.org/wikipedia/commons/thumb/e/e7/Hydrogen_Density_Plots.png/800px-Hydrogen_Density_Plots.png" id="160" name="Google Shape;16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3525" y="2178609"/>
            <a:ext cx="4837332" cy="4395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"/>
          <p:cNvSpPr txBox="1"/>
          <p:nvPr>
            <p:ph idx="1" type="body"/>
          </p:nvPr>
        </p:nvSpPr>
        <p:spPr>
          <a:xfrm>
            <a:off x="38529" y="1376737"/>
            <a:ext cx="9010221" cy="5197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26" lvl="0" marL="365751" rtl="0" algn="just"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Semiconductors are a special class of elements having a conductivity between that of a good conductor and that of an insulator.</a:t>
            </a:r>
            <a:endParaRPr/>
          </a:p>
          <a:p>
            <a:pPr indent="-256026" lvl="0" marL="365751" rtl="0" algn="just">
              <a:spcBef>
                <a:spcPts val="300"/>
              </a:spcBef>
              <a:spcAft>
                <a:spcPts val="0"/>
              </a:spcAft>
              <a:buSzPts val="2600"/>
              <a:buChar char="▪"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Two classes: single-crystal and compound</a:t>
            </a:r>
            <a:endParaRPr/>
          </a:p>
          <a:p>
            <a:pPr indent="-103626" lvl="0" marL="365751" rtl="0" algn="just">
              <a:spcBef>
                <a:spcPts val="3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latin typeface="Overlock"/>
              <a:ea typeface="Overlock"/>
              <a:cs typeface="Overlock"/>
              <a:sym typeface="Overlock"/>
            </a:endParaRPr>
          </a:p>
          <a:p>
            <a:pPr indent="-256026" lvl="0" marL="365751" rtl="0" algn="just">
              <a:spcBef>
                <a:spcPts val="30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Overlock"/>
                <a:ea typeface="Overlock"/>
                <a:cs typeface="Overlock"/>
                <a:sym typeface="Overlock"/>
              </a:rPr>
              <a:t>The three semiconductors used most frequently in the construction of electronic devices are </a:t>
            </a:r>
            <a:r>
              <a:rPr lang="en-US" sz="2400">
                <a:solidFill>
                  <a:srgbClr val="0070C0"/>
                </a:solidFill>
                <a:latin typeface="Overlock"/>
                <a:ea typeface="Overlock"/>
                <a:cs typeface="Overlock"/>
                <a:sym typeface="Overlock"/>
              </a:rPr>
              <a:t>Ge, Si, and GaAs</a:t>
            </a:r>
            <a:r>
              <a:rPr lang="en-US" sz="2400">
                <a:latin typeface="Overlock"/>
                <a:ea typeface="Overlock"/>
                <a:cs typeface="Overlock"/>
                <a:sym typeface="Overlock"/>
              </a:rPr>
              <a:t>.</a:t>
            </a:r>
            <a:endParaRPr>
              <a:latin typeface="Overlock"/>
              <a:ea typeface="Overlock"/>
              <a:cs typeface="Overlock"/>
              <a:sym typeface="Overlock"/>
            </a:endParaRPr>
          </a:p>
          <a:p>
            <a:pPr indent="-90926" lvl="0" marL="365751" rtl="0" algn="just"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Overlock"/>
              <a:ea typeface="Overlock"/>
              <a:cs typeface="Overlock"/>
              <a:sym typeface="Overlock"/>
            </a:endParaRPr>
          </a:p>
          <a:p>
            <a:pPr indent="-203200" lvl="1" marL="754370" rtl="0" algn="just">
              <a:spcBef>
                <a:spcPts val="3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66" name="Google Shape;166;p3"/>
          <p:cNvSpPr txBox="1"/>
          <p:nvPr>
            <p:ph type="title"/>
          </p:nvPr>
        </p:nvSpPr>
        <p:spPr>
          <a:xfrm>
            <a:off x="38529" y="475179"/>
            <a:ext cx="9010222" cy="798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 Rounded"/>
              <a:buNone/>
            </a:pPr>
            <a:r>
              <a:rPr lang="en-US"/>
              <a:t>Semiconductor</a:t>
            </a:r>
            <a:endParaRPr/>
          </a:p>
        </p:txBody>
      </p:sp>
      <p:pic>
        <p:nvPicPr>
          <p:cNvPr id="167" name="Google Shape;16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1169" y="4720399"/>
            <a:ext cx="1850571" cy="1850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1165" y="4720399"/>
            <a:ext cx="1854137" cy="1854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"/>
          <p:cNvPicPr preferRelativeResize="0"/>
          <p:nvPr/>
        </p:nvPicPr>
        <p:blipFill rotWithShape="1">
          <a:blip r:embed="rId5">
            <a:alphaModFix/>
          </a:blip>
          <a:srcRect b="8205" l="6588" r="7028" t="8579"/>
          <a:stretch/>
        </p:blipFill>
        <p:spPr>
          <a:xfrm>
            <a:off x="5347607" y="4720399"/>
            <a:ext cx="2606436" cy="1850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"/>
          <p:cNvSpPr txBox="1"/>
          <p:nvPr>
            <p:ph idx="1" type="body"/>
          </p:nvPr>
        </p:nvSpPr>
        <p:spPr>
          <a:xfrm>
            <a:off x="38529" y="1376737"/>
            <a:ext cx="9010221" cy="5197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26" lvl="0" marL="365751" rtl="0" algn="just"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The discovery of the diode in 1939 and the transistor in 1947 germanium was used almost exclusively</a:t>
            </a:r>
            <a:endParaRPr/>
          </a:p>
          <a:p>
            <a:pPr indent="-90926" lvl="0" marL="365751" rtl="0" algn="just"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Overlock"/>
              <a:ea typeface="Overlock"/>
              <a:cs typeface="Overlock"/>
              <a:sym typeface="Overlock"/>
            </a:endParaRPr>
          </a:p>
          <a:p>
            <a:pPr indent="-256026" lvl="0" marL="365751" rtl="0" algn="just">
              <a:spcBef>
                <a:spcPts val="300"/>
              </a:spcBef>
              <a:spcAft>
                <a:spcPts val="0"/>
              </a:spcAft>
              <a:buSzPts val="2600"/>
              <a:buChar char="▪"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Advantages</a:t>
            </a:r>
            <a:endParaRPr>
              <a:latin typeface="Overlock"/>
              <a:ea typeface="Overlock"/>
              <a:cs typeface="Overlock"/>
              <a:sym typeface="Overlock"/>
            </a:endParaRPr>
          </a:p>
          <a:p>
            <a:pPr indent="-342900" lvl="1" marL="754370" rtl="0" algn="just">
              <a:spcBef>
                <a:spcPts val="300"/>
              </a:spcBef>
              <a:spcAft>
                <a:spcPts val="0"/>
              </a:spcAft>
              <a:buSzPts val="2200"/>
              <a:buChar char="▪"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Easy to find</a:t>
            </a:r>
            <a:endParaRPr/>
          </a:p>
          <a:p>
            <a:pPr indent="-342900" lvl="1" marL="754370" rtl="0" algn="just">
              <a:spcBef>
                <a:spcPts val="300"/>
              </a:spcBef>
              <a:spcAft>
                <a:spcPts val="0"/>
              </a:spcAft>
              <a:buSzPts val="2200"/>
              <a:buChar char="▪"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Fairly large quantities</a:t>
            </a:r>
            <a:endParaRPr/>
          </a:p>
          <a:p>
            <a:pPr indent="-342900" lvl="1" marL="754370" rtl="0" algn="just">
              <a:spcBef>
                <a:spcPts val="300"/>
              </a:spcBef>
              <a:spcAft>
                <a:spcPts val="0"/>
              </a:spcAft>
              <a:buSzPts val="2200"/>
              <a:buChar char="▪"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Easy to refine to obtain very high levels of purity</a:t>
            </a:r>
            <a:endParaRPr/>
          </a:p>
          <a:p>
            <a:pPr indent="-90926" lvl="0" marL="365751" rtl="0" algn="just"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Overlock"/>
              <a:ea typeface="Overlock"/>
              <a:cs typeface="Overlock"/>
              <a:sym typeface="Overlock"/>
            </a:endParaRPr>
          </a:p>
          <a:p>
            <a:pPr indent="-256026" lvl="0" marL="365751" rtl="0" algn="just">
              <a:spcBef>
                <a:spcPts val="300"/>
              </a:spcBef>
              <a:spcAft>
                <a:spcPts val="0"/>
              </a:spcAft>
              <a:buSzPts val="2600"/>
              <a:buChar char="▪"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Disadvantage</a:t>
            </a:r>
            <a:endParaRPr>
              <a:latin typeface="Overlock"/>
              <a:ea typeface="Overlock"/>
              <a:cs typeface="Overlock"/>
              <a:sym typeface="Overlock"/>
            </a:endParaRPr>
          </a:p>
          <a:p>
            <a:pPr indent="-342900" lvl="1" marL="754370" rtl="0" algn="just">
              <a:spcBef>
                <a:spcPts val="300"/>
              </a:spcBef>
              <a:spcAft>
                <a:spcPts val="0"/>
              </a:spcAft>
              <a:buSzPts val="2200"/>
              <a:buChar char="▪"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Sensitivity to changes in temperature</a:t>
            </a:r>
            <a:endParaRPr/>
          </a:p>
          <a:p>
            <a:pPr indent="-90926" lvl="0" marL="365751" rtl="0" algn="just">
              <a:spcBef>
                <a:spcPts val="3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175" name="Google Shape;175;p4"/>
          <p:cNvSpPr txBox="1"/>
          <p:nvPr>
            <p:ph type="title"/>
          </p:nvPr>
        </p:nvSpPr>
        <p:spPr>
          <a:xfrm>
            <a:off x="38529" y="475179"/>
            <a:ext cx="9010222" cy="798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 Rounded"/>
              <a:buNone/>
            </a:pPr>
            <a:r>
              <a:rPr lang="en-US"/>
              <a:t>Germanium (Ge) </a:t>
            </a:r>
            <a:endParaRPr/>
          </a:p>
        </p:txBody>
      </p:sp>
      <p:pic>
        <p:nvPicPr>
          <p:cNvPr id="176" name="Google Shape;17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4084" y="4457833"/>
            <a:ext cx="2219444" cy="2219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raining presentation">
  <a:themeElements>
    <a:clrScheme name="Green Yellow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Green Yellow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2014-07-29T03:47:45Z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TC034606049991</vt:lpwstr>
  </property>
</Properties>
</file>